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2"/>
  </p:notesMasterIdLst>
  <p:sldIdLst>
    <p:sldId id="259" r:id="rId2"/>
    <p:sldId id="275" r:id="rId3"/>
    <p:sldId id="410" r:id="rId4"/>
    <p:sldId id="411" r:id="rId5"/>
    <p:sldId id="412" r:id="rId6"/>
    <p:sldId id="413" r:id="rId7"/>
    <p:sldId id="266" r:id="rId8"/>
    <p:sldId id="267" r:id="rId9"/>
    <p:sldId id="268" r:id="rId10"/>
    <p:sldId id="269" r:id="rId11"/>
    <p:sldId id="270" r:id="rId12"/>
    <p:sldId id="276" r:id="rId13"/>
    <p:sldId id="428" r:id="rId14"/>
    <p:sldId id="427" r:id="rId15"/>
    <p:sldId id="429" r:id="rId16"/>
    <p:sldId id="344" r:id="rId17"/>
    <p:sldId id="346" r:id="rId18"/>
    <p:sldId id="348" r:id="rId19"/>
    <p:sldId id="345" r:id="rId20"/>
    <p:sldId id="347" r:id="rId21"/>
    <p:sldId id="351" r:id="rId22"/>
    <p:sldId id="352" r:id="rId23"/>
    <p:sldId id="354" r:id="rId24"/>
    <p:sldId id="355" r:id="rId25"/>
    <p:sldId id="357" r:id="rId26"/>
    <p:sldId id="358" r:id="rId27"/>
    <p:sldId id="360" r:id="rId28"/>
    <p:sldId id="362" r:id="rId29"/>
    <p:sldId id="365" r:id="rId30"/>
    <p:sldId id="369" r:id="rId31"/>
    <p:sldId id="370" r:id="rId32"/>
    <p:sldId id="371" r:id="rId33"/>
    <p:sldId id="299" r:id="rId34"/>
    <p:sldId id="375" r:id="rId35"/>
    <p:sldId id="376" r:id="rId36"/>
    <p:sldId id="374" r:id="rId37"/>
    <p:sldId id="377" r:id="rId38"/>
    <p:sldId id="378" r:id="rId39"/>
    <p:sldId id="373" r:id="rId40"/>
    <p:sldId id="326" r:id="rId41"/>
    <p:sldId id="327" r:id="rId42"/>
    <p:sldId id="372" r:id="rId43"/>
    <p:sldId id="430" r:id="rId44"/>
    <p:sldId id="379" r:id="rId45"/>
    <p:sldId id="380" r:id="rId46"/>
    <p:sldId id="302" r:id="rId47"/>
    <p:sldId id="382" r:id="rId48"/>
    <p:sldId id="383" r:id="rId49"/>
    <p:sldId id="385" r:id="rId50"/>
    <p:sldId id="381" r:id="rId51"/>
    <p:sldId id="387" r:id="rId52"/>
    <p:sldId id="388" r:id="rId53"/>
    <p:sldId id="390" r:id="rId54"/>
    <p:sldId id="391" r:id="rId55"/>
    <p:sldId id="392" r:id="rId56"/>
    <p:sldId id="393" r:id="rId57"/>
    <p:sldId id="394" r:id="rId58"/>
    <p:sldId id="395" r:id="rId59"/>
    <p:sldId id="386" r:id="rId60"/>
    <p:sldId id="397" r:id="rId61"/>
    <p:sldId id="398" r:id="rId62"/>
    <p:sldId id="396" r:id="rId63"/>
    <p:sldId id="400" r:id="rId64"/>
    <p:sldId id="401" r:id="rId65"/>
    <p:sldId id="399" r:id="rId66"/>
    <p:sldId id="403" r:id="rId67"/>
    <p:sldId id="404" r:id="rId68"/>
    <p:sldId id="402" r:id="rId69"/>
    <p:sldId id="431" r:id="rId70"/>
    <p:sldId id="306" r:id="rId71"/>
    <p:sldId id="317" r:id="rId72"/>
    <p:sldId id="319" r:id="rId73"/>
    <p:sldId id="320" r:id="rId74"/>
    <p:sldId id="316" r:id="rId75"/>
    <p:sldId id="313" r:id="rId76"/>
    <p:sldId id="315" r:id="rId77"/>
    <p:sldId id="321" r:id="rId78"/>
    <p:sldId id="322" r:id="rId79"/>
    <p:sldId id="324" r:id="rId80"/>
    <p:sldId id="328" r:id="rId81"/>
    <p:sldId id="329" r:id="rId82"/>
    <p:sldId id="330" r:id="rId83"/>
    <p:sldId id="432" r:id="rId84"/>
    <p:sldId id="409" r:id="rId85"/>
    <p:sldId id="331" r:id="rId86"/>
    <p:sldId id="332" r:id="rId87"/>
    <p:sldId id="333" r:id="rId88"/>
    <p:sldId id="334" r:id="rId89"/>
    <p:sldId id="335" r:id="rId90"/>
    <p:sldId id="338" r:id="rId91"/>
    <p:sldId id="336" r:id="rId92"/>
    <p:sldId id="337" r:id="rId93"/>
    <p:sldId id="339" r:id="rId94"/>
    <p:sldId id="341" r:id="rId95"/>
    <p:sldId id="342" r:id="rId96"/>
    <p:sldId id="343" r:id="rId97"/>
    <p:sldId id="340" r:id="rId98"/>
    <p:sldId id="421" r:id="rId99"/>
    <p:sldId id="422" r:id="rId100"/>
    <p:sldId id="423" r:id="rId101"/>
    <p:sldId id="424" r:id="rId102"/>
    <p:sldId id="425" r:id="rId103"/>
    <p:sldId id="420" r:id="rId104"/>
    <p:sldId id="263" r:id="rId105"/>
    <p:sldId id="414" r:id="rId106"/>
    <p:sldId id="417" r:id="rId107"/>
    <p:sldId id="418" r:id="rId108"/>
    <p:sldId id="419" r:id="rId109"/>
    <p:sldId id="433" r:id="rId110"/>
    <p:sldId id="426" r:id="rId1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94D"/>
    <a:srgbClr val="9933FF"/>
    <a:srgbClr val="007FFF"/>
    <a:srgbClr val="EA6B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55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presProps" Target="pres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E62246-8680-4D4D-A3BD-0C5BFD468F61}" type="datetimeFigureOut">
              <a:rPr lang="en-US" smtClean="0"/>
              <a:t>2/28/2024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5DA40C-4CFC-4D50-9A03-F1D1224C1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7540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91668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61D77-3ABE-38BF-B7C3-14989A6F21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9153CA9-6ED7-3E15-376B-07736DEF7F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6A11C3-3334-5063-CC6D-DB12FF3472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5CBC1-10D1-4E1D-B7D3-1A6D6027583C}" type="datetimeFigureOut">
              <a:rPr lang="en-US" smtClean="0"/>
              <a:t>2/28/2024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5B980B-64CA-9093-9BFD-AA244B5868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E2C3FC-709A-049B-F8AC-A84A38AB0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F4D1B-0DAD-4708-B884-1FAAE8429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1299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DB7CC-D1DF-8402-05CD-408D973D8B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9E2AF8-7D69-8083-9665-CBC50EF0EC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128C92-848E-7ACE-5612-E0B2C0270A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5CBC1-10D1-4E1D-B7D3-1A6D6027583C}" type="datetimeFigureOut">
              <a:rPr lang="en-US" smtClean="0"/>
              <a:t>2/28/2024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1C9D5A-A351-1A4A-FC87-403669DFF1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3931C7-44A0-A71C-0335-FAA9C59AE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F4D1B-0DAD-4708-B884-1FAAE8429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018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E5C6CC-BE2C-5CEF-4FEB-CC4CBF03681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1A8564-E15D-5FBE-63D3-BED8D2C7C8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B96AA1-55DF-FE30-1264-BEDB2CF81E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5CBC1-10D1-4E1D-B7D3-1A6D6027583C}" type="datetimeFigureOut">
              <a:rPr lang="en-US" smtClean="0"/>
              <a:t>2/28/2024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CB9A07-C1A2-53FB-88FD-0E7C9108B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62195F-069D-91D9-F576-AD9704D36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F4D1B-0DAD-4708-B884-1FAAE8429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4056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11C4EF-9466-F84E-C8C2-939AE2A67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644F28-9CD9-CB3C-2ED6-C649DE0773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6CB9FE-8444-CB0B-B3A1-1A29B9D820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5CBC1-10D1-4E1D-B7D3-1A6D6027583C}" type="datetimeFigureOut">
              <a:rPr lang="en-US" smtClean="0"/>
              <a:t>2/28/2024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285928-9D3F-1205-E206-1579E8D48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1E4F71-C0B3-FF9B-4796-5298836A0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F4D1B-0DAD-4708-B884-1FAAE8429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569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72E20-6BFF-0813-8C48-B84739AB3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34653B-3E11-1D09-C653-A0A6DDCC8A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DC7774-963D-4A97-988F-43DEE296AF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5CBC1-10D1-4E1D-B7D3-1A6D6027583C}" type="datetimeFigureOut">
              <a:rPr lang="en-US" smtClean="0"/>
              <a:t>2/28/2024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C92780-2D80-FAD5-33E5-A0A340C5F7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75EDFA-A0F9-7513-AB08-04A562748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F4D1B-0DAD-4708-B884-1FAAE8429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357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3BC943-AF42-82C7-B01E-4F0A76F26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CE2C0E-95FB-80ED-727F-0759AE3FEBA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858735-866E-8DDA-DCEF-8AD526B9B6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12F1DF-38B4-5FF5-7993-87B116FD1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5CBC1-10D1-4E1D-B7D3-1A6D6027583C}" type="datetimeFigureOut">
              <a:rPr lang="en-US" smtClean="0"/>
              <a:t>2/28/2024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37BE09-A63A-9E92-6149-852F96AC53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FD9DAF-1A93-B8D3-2311-D0EF80597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F4D1B-0DAD-4708-B884-1FAAE8429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5930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2B4C5-35EB-F51D-B1D0-A91F7265F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B484EF-EA6F-1539-71CE-E16A5672B1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BBBF5D-78A7-6506-71DD-F0359CDBEC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1226723-BB6D-B522-84A1-7B4A3C8D126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A579E79-92E9-289E-A8B5-8E78E1671F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66562A5-3B4B-A153-3F7F-BF7A347641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5CBC1-10D1-4E1D-B7D3-1A6D6027583C}" type="datetimeFigureOut">
              <a:rPr lang="en-US" smtClean="0"/>
              <a:t>2/28/2024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D8F1D4-A09A-EE22-E671-0EF5F9A10B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75DA612-A528-F1B8-0AA0-9AFE4C0C1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F4D1B-0DAD-4708-B884-1FAAE8429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0069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BE522-F5B4-B20E-F02E-62E27A6E40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0D1D3F8-29A1-9A9B-9135-EC7992CD61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5CBC1-10D1-4E1D-B7D3-1A6D6027583C}" type="datetimeFigureOut">
              <a:rPr lang="en-US" smtClean="0"/>
              <a:t>2/28/2024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6170FE-48AE-7F32-4CF0-BDFA128112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57F5D0-FCFA-347C-6BB2-2B6CE2B9EC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F4D1B-0DAD-4708-B884-1FAAE8429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2542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EF88693-7619-0619-624F-DA693D25F1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5CBC1-10D1-4E1D-B7D3-1A6D6027583C}" type="datetimeFigureOut">
              <a:rPr lang="en-US" smtClean="0"/>
              <a:t>2/28/2024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EED4586-D6D3-1F39-D9BD-81B99A128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D5A587-5A95-D242-5C42-57D163F200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F4D1B-0DAD-4708-B884-1FAAE8429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9017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54C56-54A7-BA47-2CDF-1549C18C19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D79A9-8408-A31B-A983-16756B1304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D0F4D5-64C1-9FE1-6AE9-9DABCE7BF0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599BF2-5177-2A26-24A2-307517C981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5CBC1-10D1-4E1D-B7D3-1A6D6027583C}" type="datetimeFigureOut">
              <a:rPr lang="en-US" smtClean="0"/>
              <a:t>2/28/2024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BE200A-7F75-D42A-2169-EBF235FFA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709896-4D6C-B437-4E82-6FAA302BE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F4D1B-0DAD-4708-B884-1FAAE8429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7384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CBBEBD-7710-4394-EBF1-1DB5A39C86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A8FFED5-37A4-F6A9-F1D4-FD199D70577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0CEDA1-98BF-5C08-7125-E4FA930015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1E6A75-A6D5-94F7-8DD0-9CCF8211FE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5CBC1-10D1-4E1D-B7D3-1A6D6027583C}" type="datetimeFigureOut">
              <a:rPr lang="en-US" smtClean="0"/>
              <a:t>2/28/2024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378D26-C6C0-1CE6-A085-EA9743C447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A07230-2147-96CD-8094-588A324A81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F4D1B-0DAD-4708-B884-1FAAE8429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970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62E7D1F-DB6D-5A30-5C01-7EB572622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62ED89-E80F-E359-52C2-D0160F8111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448745-0EC5-38F9-644F-F839C8C53BA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002060"/>
                </a:solidFill>
              </a:defRPr>
            </a:lvl1pPr>
          </a:lstStyle>
          <a:p>
            <a:fld id="{DE15CBC1-10D1-4E1D-B7D3-1A6D6027583C}" type="datetimeFigureOut">
              <a:rPr lang="en-US" smtClean="0"/>
              <a:pPr/>
              <a:t>2/28/2024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0A0D8A-7823-BA5D-CAF1-BEA2C95437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002060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EB159D-9A79-3B21-F22F-621E3A1725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2060"/>
                </a:solidFill>
              </a:defRPr>
            </a:lvl1pPr>
          </a:lstStyle>
          <a:p>
            <a:fld id="{2BEF4D1B-0DAD-4708-B884-1FAAE842975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221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002060"/>
          </a:solidFill>
          <a:latin typeface="Avenir Next LT Pro" panose="020B0504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§"/>
        <a:defRPr sz="2800" kern="1200">
          <a:solidFill>
            <a:srgbClr val="002060"/>
          </a:solidFill>
          <a:latin typeface="Avenir Next LT Pro Light" panose="020B03040202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rgbClr val="002060"/>
          </a:solidFill>
          <a:latin typeface="Avenir Next LT Pro Light" panose="020B0304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000" kern="1200">
          <a:solidFill>
            <a:srgbClr val="002060"/>
          </a:solidFill>
          <a:latin typeface="Avenir Next LT Pro Light" panose="020B0304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rgbClr val="002060"/>
          </a:solidFill>
          <a:latin typeface="Avenir Next LT Pro Light" panose="020B0304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rgbClr val="002060"/>
          </a:solidFill>
          <a:latin typeface="Avenir Next LT Pro Light" panose="020B0304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13" name="Picture 12" descr="A blue and yellow snake logo&#10;&#10;Description automatically generated">
            <a:extLst>
              <a:ext uri="{FF2B5EF4-FFF2-40B4-BE49-F238E27FC236}">
                <a16:creationId xmlns:a16="http://schemas.microsoft.com/office/drawing/2014/main" id="{FEAC4712-2EB2-3418-E17B-8D4381C96F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124" y="3173219"/>
            <a:ext cx="1047985" cy="1153278"/>
          </a:xfrm>
          <a:prstGeom prst="rect">
            <a:avLst/>
          </a:prstGeom>
        </p:spPr>
      </p:pic>
      <p:pic>
        <p:nvPicPr>
          <p:cNvPr id="5" name="Picture 4" descr="A superhero with a cape&#10;&#10;Description automatically generated with medium confidence">
            <a:extLst>
              <a:ext uri="{FF2B5EF4-FFF2-40B4-BE49-F238E27FC236}">
                <a16:creationId xmlns:a16="http://schemas.microsoft.com/office/drawing/2014/main" id="{997D67D9-55A1-D322-EC98-8A36D0E5F18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234" r="-1" b="10920"/>
          <a:stretch/>
        </p:blipFill>
        <p:spPr>
          <a:xfrm>
            <a:off x="6262255" y="2397"/>
            <a:ext cx="5935119" cy="6855603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72F024AF-C6A0-6F2A-EC6A-EE14DC3444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1" y="4872922"/>
            <a:ext cx="3933306" cy="1208141"/>
          </a:xfrm>
        </p:spPr>
        <p:txBody>
          <a:bodyPr>
            <a:normAutofit/>
          </a:bodyPr>
          <a:lstStyle/>
          <a:p>
            <a:pPr algn="l"/>
            <a:r>
              <a:rPr lang="en-US" sz="2000" dirty="0"/>
              <a:t>Quang Duong</a:t>
            </a:r>
          </a:p>
        </p:txBody>
      </p:sp>
      <p:pic>
        <p:nvPicPr>
          <p:cNvPr id="10" name="Picture 9" descr="A logo with a black background&#10;&#10;Description automatically generated">
            <a:extLst>
              <a:ext uri="{FF2B5EF4-FFF2-40B4-BE49-F238E27FC236}">
                <a16:creationId xmlns:a16="http://schemas.microsoft.com/office/drawing/2014/main" id="{FC82E9A7-06DC-5F8C-E8BC-508CCA71E8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4298" y="3078421"/>
            <a:ext cx="955779" cy="11607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6EA3E6A-AB29-60B1-E92C-A71B92572B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n-US" sz="3000" dirty="0"/>
              <a:t>Implementing </a:t>
            </a:r>
            <a:r>
              <a:rPr lang="en-US" sz="3000" b="1" dirty="0"/>
              <a:t>Transformer</a:t>
            </a:r>
            <a:br>
              <a:rPr lang="en-US" sz="3000" b="1" dirty="0"/>
            </a:br>
            <a:r>
              <a:rPr lang="en-US" sz="3000" dirty="0"/>
              <a:t>with</a:t>
            </a:r>
            <a:r>
              <a:rPr lang="en-US" sz="3000" b="1" dirty="0"/>
              <a:t> </a:t>
            </a:r>
            <a:br>
              <a:rPr lang="en-US" sz="3000" b="1" dirty="0"/>
            </a:br>
            <a:r>
              <a:rPr lang="en-US" sz="3000" b="1" dirty="0"/>
              <a:t>Python &amp; PyTorch</a:t>
            </a:r>
            <a:br>
              <a:rPr lang="en-US" sz="3000" b="1" dirty="0"/>
            </a:br>
            <a:br>
              <a:rPr lang="en-US" sz="3000" b="1" dirty="0"/>
            </a:br>
            <a:br>
              <a:rPr lang="en-US" sz="3000" b="1" dirty="0"/>
            </a:br>
            <a:endParaRPr lang="en-US" sz="3000" b="1" dirty="0"/>
          </a:p>
        </p:txBody>
      </p:sp>
    </p:spTree>
    <p:extLst>
      <p:ext uri="{BB962C8B-B14F-4D97-AF65-F5344CB8AC3E}">
        <p14:creationId xmlns:p14="http://schemas.microsoft.com/office/powerpoint/2010/main" val="11891108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93B04-3370-7669-1EDF-105E9C118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Plan (3/4)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17558711-8300-A084-F658-3DF2BCF380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100" y="1690688"/>
            <a:ext cx="7543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E0F374D-3BE6-BBFA-A83C-F359B4E37A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49543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5EB68F-9B82-D0D6-4934-45DF9987F2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AE752C46-E346-2A67-58BB-EC941F01ECE3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70C0B95-68A4-D470-CE09-B92A69B3C6A1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C2CD802-879D-7CF1-1E8B-4EC775115CCE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3A0E628-25C9-7130-58AB-A9EECCDC7CA4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engine.py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6A3B6606-DFC3-F28B-7AA2-8E9ED7BD5195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6D38A8E5-2299-307F-C06C-763D37A593F1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CCDD7BEC-C868-1900-5CA9-C27FAA5F166C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572067CB-FA5E-8AC0-14EE-8C69C6E59551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0C4332DA-3C85-2D78-79A6-D0481B758276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8340697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Engine – Transformer translates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3EF91B-D76D-7C07-33A3-30BC2E653F7E}"/>
              </a:ext>
            </a:extLst>
          </p:cNvPr>
          <p:cNvSpPr txBox="1"/>
          <p:nvPr/>
        </p:nvSpPr>
        <p:spPr>
          <a:xfrm>
            <a:off x="291979" y="1239144"/>
            <a:ext cx="11552492" cy="590931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	 # Loop until the sequence length is reached or the end of sequence token is 	 	 predicted.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Break the loop if the sequence length is reached.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decoder_input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break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the decoder mask.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decoder_mask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	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create_causal_mask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decoder_input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</a:p>
          <a:p>
            <a:r>
              <a:rPr lang="en-US" dirty="0">
                <a:solidFill>
                  <a:srgbClr val="E1EFFF"/>
                </a:solidFill>
                <a:latin typeface="Consolas" panose="020B0609020204030204" pitchFamily="49" charset="0"/>
              </a:rPr>
              <a:t>				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type_as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rgbClr val="E1EFFF"/>
                </a:solidFill>
                <a:latin typeface="Consolas" panose="020B0609020204030204" pitchFamily="49" charset="0"/>
              </a:rPr>
              <a:t>				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(device)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Decode the encoder output.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decoder_output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model.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decode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E1EFFF"/>
                </a:solidFill>
                <a:latin typeface="Consolas" panose="020B0609020204030204" pitchFamily="49" charset="0"/>
              </a:rPr>
              <a:t>						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decoder_input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dirty="0">
                <a:solidFill>
                  <a:srgbClr val="FB94FF"/>
                </a:solidFill>
                <a:latin typeface="Consolas" panose="020B0609020204030204" pitchFamily="49" charset="0"/>
              </a:rPr>
              <a:t>						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encoder_output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dirty="0">
                <a:solidFill>
                  <a:srgbClr val="FB94FF"/>
                </a:solidFill>
                <a:latin typeface="Consolas" panose="020B0609020204030204" pitchFamily="49" charset="0"/>
              </a:rPr>
              <a:t>						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dirty="0">
                <a:solidFill>
                  <a:srgbClr val="FB94FF"/>
                </a:solidFill>
                <a:latin typeface="Consolas" panose="020B0609020204030204" pitchFamily="49" charset="0"/>
              </a:rPr>
              <a:t>						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decoder_mask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					    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E0B0C3-69B5-0D04-E88B-8726CF1522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72415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02176E-5D24-31B3-CA61-31D6DDC96C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5574A83F-58BC-6B12-DD61-EBD8CE366463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0A741D3-D118-8192-55E1-A7544D81C5B5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D2DD602-D772-5269-C124-D67DD8E46A5D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FE8F6AB-5D92-815B-72C3-3363DE021629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engine.py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BAA2E521-A1C2-D505-992E-765E6227A485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9CD69861-E4D2-016C-51B7-8581173E23BE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F9524490-1208-8195-9AC6-74184C9C6044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581971DC-4A9A-297A-E540-C45C1D1A0113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C41B5520-2579-F28A-CCC3-89106F84F44A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8340697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Engine – Transformer translates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3A006A-71BB-6577-DA1E-BA21785FC786}"/>
              </a:ext>
            </a:extLst>
          </p:cNvPr>
          <p:cNvSpPr txBox="1"/>
          <p:nvPr/>
        </p:nvSpPr>
        <p:spPr>
          <a:xfrm>
            <a:off x="291979" y="1239144"/>
            <a:ext cx="11552492" cy="53553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	     # Select the last token from the sequence length dimension.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last_token_output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decoder_output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[:,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Project the output to the target vocabulary size.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projection_output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model.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project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last_token_output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Get the predicted token by finding the index of the maximum value in the 		     projection output.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_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predicted_token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max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projection_output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dim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Update the decoder input by appending the predicted token.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decoder_input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cat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</a:t>
            </a:r>
          </a:p>
          <a:p>
            <a:r>
              <a:rPr lang="en-US" dirty="0">
                <a:solidFill>
                  <a:srgbClr val="E1EFFF"/>
                </a:solidFill>
                <a:latin typeface="Consolas" panose="020B0609020204030204" pitchFamily="49" charset="0"/>
              </a:rPr>
              <a:t>			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decoder_input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					 					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predicted_token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unsqueeze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type_as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encoder_input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(device)</a:t>
            </a:r>
          </a:p>
          <a:p>
            <a:r>
              <a:rPr lang="en-US" dirty="0">
                <a:solidFill>
                  <a:srgbClr val="E1EFFF"/>
                </a:solidFill>
                <a:latin typeface="Consolas" panose="020B0609020204030204" pitchFamily="49" charset="0"/>
              </a:rPr>
              <a:t>			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dim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Break the loop if the predicted token is the end of sequence token.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predicted_token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eos_id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break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937EC59-9793-1E79-AE81-F47BDBB5A2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62409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9F8BE2-C3C9-D5E6-2B10-F329DB2723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E8B40A9E-8FF9-84C6-CBA9-9CF8B2257432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E4AAE58-6DD6-1BC2-C7DF-360010BBF2FB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FB99C66-8935-F24D-D3F0-43D5B1C2F5AE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7195165-3A9E-DDE5-68B0-77F1BF5CE57A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engine.py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70A430E5-EED3-A52E-FB73-E8692BD14F7F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839ED909-9ED6-BF16-3C66-02CDF4F66B89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AA931D45-7E84-659F-4C81-1B5CE18EAB86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7EF50B7B-5127-05A9-8C17-3D5E3EA9EA47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69273074-554B-A7FF-5301-15CFFDE6B18B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8340697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Engine – Transformer translates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92D223-0564-4DCA-16DC-3F6507E1BE6C}"/>
              </a:ext>
            </a:extLst>
          </p:cNvPr>
          <p:cNvSpPr txBox="1"/>
          <p:nvPr/>
        </p:nvSpPr>
        <p:spPr>
          <a:xfrm>
            <a:off x="291979" y="1239144"/>
            <a:ext cx="11552492" cy="286232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Decode the decoder input to get the translated text.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translated_text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tokenizer_tgt.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decode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				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decoder_input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					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squeeze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rgbClr val="E1EFFF"/>
                </a:solidFill>
                <a:latin typeface="Consolas" panose="020B0609020204030204" pitchFamily="49" charset="0"/>
              </a:rPr>
              <a:t>					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detach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dirty="0">
                <a:solidFill>
                  <a:srgbClr val="E1EFFF"/>
                </a:solidFill>
                <a:latin typeface="Consolas" panose="020B0609020204030204" pitchFamily="49" charset="0"/>
              </a:rPr>
              <a:t>					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cpu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dirty="0">
                <a:solidFill>
                  <a:srgbClr val="E1EFFF"/>
                </a:solidFill>
                <a:latin typeface="Consolas" panose="020B0609020204030204" pitchFamily="49" charset="0"/>
              </a:rPr>
              <a:t>					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numpy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dirty="0">
                <a:solidFill>
                  <a:srgbClr val="E1EFFF"/>
                </a:solidFill>
                <a:latin typeface="Consolas" panose="020B0609020204030204" pitchFamily="49" charset="0"/>
              </a:rPr>
              <a:t>				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translated_text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C3CABC7-6F3B-7FC7-F828-34CF323D3A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24201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9805BB-77B7-C076-2E46-3FA47F6467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333607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B96F5-993C-371D-5FFF-141618598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CF32E5-538A-6D6E-A4D4-8452615B6F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950" y="2847975"/>
            <a:ext cx="10706100" cy="11620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FC454CA-FC90-BBB9-39B6-222C8C4045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950" y="2523331"/>
            <a:ext cx="1266825" cy="25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06373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89AB6-09D9-E858-E9AE-A9AEBE167D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artifacts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B218FDC-E5FF-E75C-D9AD-3B0D057BA7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0486" y="1440872"/>
            <a:ext cx="2631028" cy="5213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697854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D9C8D5-594D-D5B0-F077-5FA03B2745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BCAAA65-AD28-CC8B-6E6D-6B2BFD30CCFA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Inference – Machine translation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17AF41B-2546-1F3C-759E-A1C26E9B51B5}"/>
              </a:ext>
            </a:extLst>
          </p:cNvPr>
          <p:cNvSpPr/>
          <p:nvPr/>
        </p:nvSpPr>
        <p:spPr>
          <a:xfrm>
            <a:off x="234297" y="658811"/>
            <a:ext cx="11792860" cy="61317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E75B39A-31D9-B5EC-6181-DD1BED08025F}"/>
              </a:ext>
            </a:extLst>
          </p:cNvPr>
          <p:cNvSpPr/>
          <p:nvPr/>
        </p:nvSpPr>
        <p:spPr>
          <a:xfrm>
            <a:off x="234297" y="658813"/>
            <a:ext cx="11792859" cy="46147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5650C5A-EC5F-B4A4-D63A-125A7F364C89}"/>
              </a:ext>
            </a:extLst>
          </p:cNvPr>
          <p:cNvSpPr/>
          <p:nvPr/>
        </p:nvSpPr>
        <p:spPr>
          <a:xfrm>
            <a:off x="1382312" y="658812"/>
            <a:ext cx="3572243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nb_inference.ipynb</a:t>
            </a:r>
            <a:endParaRPr lang="en-US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29A7DD4-426D-7CAE-A9CF-AE6D5360CA73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0BCCB05D-DBE5-68F5-CA74-E18CF2ACB563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18016352-51FB-9FBD-489D-AF97B27BA209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6C051F2-F55A-33AF-9F0C-AF250212A48D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25A9802-1923-3225-6CDB-AC5EC36D431F}"/>
              </a:ext>
            </a:extLst>
          </p:cNvPr>
          <p:cNvSpPr txBox="1"/>
          <p:nvPr/>
        </p:nvSpPr>
        <p:spPr>
          <a:xfrm>
            <a:off x="295541" y="1158291"/>
            <a:ext cx="11053274" cy="563231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utils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create_tranformer_model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utils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load_config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get_dataset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get_tokenizer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utils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get_checkpoint_path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engine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transformer_translates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Assign the device for computation (GPU if available, else CPU)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device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device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cuda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cuda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is_available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cpu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"Using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device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 device"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## Get Config, dataset, tokenizers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config_file_path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./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config.json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load_config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config_file_path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dataset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get_dataset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get_tokenizer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dataset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language_source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tokenizer_tgt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get_tokenizer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dataset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language_target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vocab_size_src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get_vocab_size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vocab_size_tgt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tokenizer_tgt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get_vocab_size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6F44356-87CD-DF12-58D6-E91EA47128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711009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D36683-0503-02B1-177A-F477DF56D0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550FEC0-E13E-B5DB-C25B-32DE7E3AAD15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Inference – Machine translation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0AC7692-3D70-C559-9282-6C6EE4426A1C}"/>
              </a:ext>
            </a:extLst>
          </p:cNvPr>
          <p:cNvSpPr/>
          <p:nvPr/>
        </p:nvSpPr>
        <p:spPr>
          <a:xfrm>
            <a:off x="234297" y="658811"/>
            <a:ext cx="11792860" cy="61317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901D692-8F95-44B2-ED21-4F5D32020B34}"/>
              </a:ext>
            </a:extLst>
          </p:cNvPr>
          <p:cNvSpPr/>
          <p:nvPr/>
        </p:nvSpPr>
        <p:spPr>
          <a:xfrm>
            <a:off x="234297" y="658813"/>
            <a:ext cx="11792859" cy="46147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21C6F34-BE75-16C1-C7C3-523EB9B9C7BB}"/>
              </a:ext>
            </a:extLst>
          </p:cNvPr>
          <p:cNvSpPr/>
          <p:nvPr/>
        </p:nvSpPr>
        <p:spPr>
          <a:xfrm>
            <a:off x="1382312" y="658812"/>
            <a:ext cx="3572243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nb_inference.ipynb</a:t>
            </a:r>
            <a:endParaRPr lang="en-US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5CAF7AB2-7DC7-DF80-7B0A-B5981CA35608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F7BDCCBE-EFB5-0E8A-AEF7-8842062627E6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FE74104D-08F8-AEA1-7834-3FD73AED4A4E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0DCB31D-0FBF-1C91-F163-A3427AC9175A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7AB4E453-FA35-80D6-5E8A-25B87EE7A6BC}"/>
              </a:ext>
            </a:extLst>
          </p:cNvPr>
          <p:cNvSpPr txBox="1"/>
          <p:nvPr/>
        </p:nvSpPr>
        <p:spPr>
          <a:xfrm>
            <a:off x="295541" y="1158291"/>
            <a:ext cx="11053274" cy="480131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the Transformer model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model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create_tranformer_model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vocab_size_src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vocab_size_tgt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device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Load latest checkpoint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model_checkpoint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get_checkpoint_path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model_checkpoint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model_checkpoint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state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load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model_checkpoint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Assign latest checkpoint to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transfromer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load_state_dict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model_state_dict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</a:p>
          <a:p>
            <a:endParaRPr lang="en-US" dirty="0">
              <a:solidFill>
                <a:srgbClr val="E1EFFF"/>
              </a:solidFill>
              <a:latin typeface="Consolas" panose="020B0609020204030204" pitchFamily="49" charset="0"/>
            </a:endParaRPr>
          </a:p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Source text to translate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source_text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Market prices are shaped by the balance of supply and demand.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call the translation function over the trained model and the source text</a:t>
            </a:r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translated_text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transformer_translates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source_text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                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device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10ACA0-17CD-D674-936A-2359441276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21607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9C7307-E57C-1221-7926-36B4D4B9FA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1DCAC27-AC48-5A7D-A482-9E472607C1BC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Inference – Machine translation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5A5A0BC-0A9A-49E8-68C1-96FB12CB908B}"/>
              </a:ext>
            </a:extLst>
          </p:cNvPr>
          <p:cNvSpPr/>
          <p:nvPr/>
        </p:nvSpPr>
        <p:spPr>
          <a:xfrm>
            <a:off x="234297" y="658811"/>
            <a:ext cx="11792860" cy="41353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3CA3B30-BF0E-A08C-A6B0-70CD3AF863C3}"/>
              </a:ext>
            </a:extLst>
          </p:cNvPr>
          <p:cNvSpPr/>
          <p:nvPr/>
        </p:nvSpPr>
        <p:spPr>
          <a:xfrm>
            <a:off x="234297" y="658813"/>
            <a:ext cx="11792859" cy="46147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CBA2F67-1676-88E2-F181-F0FB2C4E5475}"/>
              </a:ext>
            </a:extLst>
          </p:cNvPr>
          <p:cNvSpPr/>
          <p:nvPr/>
        </p:nvSpPr>
        <p:spPr>
          <a:xfrm>
            <a:off x="1382312" y="658812"/>
            <a:ext cx="3572243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nb_inference.ipynb</a:t>
            </a:r>
            <a:endParaRPr lang="en-US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969E7B8-5B9A-66D8-57C0-3832A4E4D450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A1600EB-A199-81AC-BC93-85FF65388E5B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5635C4D-275E-B26A-F4D5-44FBA9EBF2E1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8B39082D-770A-920F-AE49-96DE8AA9407D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F7216825-34F5-C490-F34A-9BF62FFBB02B}"/>
              </a:ext>
            </a:extLst>
          </p:cNvPr>
          <p:cNvSpPr txBox="1"/>
          <p:nvPr/>
        </p:nvSpPr>
        <p:spPr>
          <a:xfrm>
            <a:off x="295541" y="1158291"/>
            <a:ext cx="11053274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Source text: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source_text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&gt;&gt;&gt;&gt;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Translated text: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translated_text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040B33C-465D-E5F2-0E89-EDD909E93A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2CAF847-6A73-CD77-7EC1-385362891D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541" y="2396625"/>
            <a:ext cx="8715375" cy="1323975"/>
          </a:xfrm>
          <a:prstGeom prst="rect">
            <a:avLst/>
          </a:prstGeom>
          <a:ln>
            <a:solidFill>
              <a:srgbClr val="00994D"/>
            </a:solidFill>
          </a:ln>
        </p:spPr>
      </p:pic>
    </p:spTree>
    <p:extLst>
      <p:ext uri="{BB962C8B-B14F-4D97-AF65-F5344CB8AC3E}">
        <p14:creationId xmlns:p14="http://schemas.microsoft.com/office/powerpoint/2010/main" val="3090884532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107780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28EB31-6B31-5933-105A-A065BFCA19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774A42-3FF1-30CE-6AF3-52CAE7380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Plan (4/4)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823060B-9650-A2B9-39B1-AD523FCB9F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100" y="1690688"/>
            <a:ext cx="7543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08D657C-5E37-AAC5-EC42-86927EAF6B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305160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Camera lens">
            <a:extLst>
              <a:ext uri="{FF2B5EF4-FFF2-40B4-BE49-F238E27FC236}">
                <a16:creationId xmlns:a16="http://schemas.microsoft.com/office/drawing/2014/main" id="{25A2D0B0-D356-1A3A-49B4-0086E9EFB6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882" b="-1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178FB36B-5BFE-42CA-BC60-1115E0D95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697A881-3A16-2943-2965-FF50E693A4AB}"/>
              </a:ext>
            </a:extLst>
          </p:cNvPr>
          <p:cNvSpPr txBox="1"/>
          <p:nvPr/>
        </p:nvSpPr>
        <p:spPr>
          <a:xfrm>
            <a:off x="7935402" y="743447"/>
            <a:ext cx="3445765" cy="3692028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200" b="1">
                <a:latin typeface="+mj-lt"/>
                <a:ea typeface="+mj-ea"/>
                <a:cs typeface="+mj-cs"/>
              </a:rPr>
              <a:t>Thank you for your watching!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1086619-17C8-5BD3-0F11-E06C74AF55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108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700865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7683E2-BF8B-DAC4-DE08-258ECC7436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C341B4-B392-567A-B076-CE636588A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Approach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03F4EA-7F45-9800-AFA5-C932C14222A8}"/>
              </a:ext>
            </a:extLst>
          </p:cNvPr>
          <p:cNvSpPr txBox="1"/>
          <p:nvPr/>
        </p:nvSpPr>
        <p:spPr>
          <a:xfrm>
            <a:off x="309447" y="3167390"/>
            <a:ext cx="1157310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/>
              <a:t>Coding step-by-step </a:t>
            </a:r>
            <a:r>
              <a:rPr lang="en-US" sz="2800" dirty="0"/>
              <a:t>+ </a:t>
            </a:r>
            <a:r>
              <a:rPr lang="en-US" sz="2800" b="1" dirty="0"/>
              <a:t>Notebook demonstration </a:t>
            </a:r>
            <a:r>
              <a:rPr lang="en-US" sz="2800" dirty="0"/>
              <a:t>+ </a:t>
            </a:r>
            <a:r>
              <a:rPr lang="en-US" sz="2800" b="1" dirty="0"/>
              <a:t>Example result</a:t>
            </a:r>
          </a:p>
          <a:p>
            <a:pPr algn="ctr"/>
            <a:r>
              <a:rPr lang="en-US" sz="2800" b="1" dirty="0"/>
              <a:t>= Understanding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F96AFB-AA95-D9B6-259C-3ABF4632F3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6935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7B1182-6F6B-5EF5-FCAD-FE9B8F4582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934541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B608A6-C219-4772-B4AF-0E5A39B914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261DA-4175-2E42-26C7-BFD73670E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Plan (1/4)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EB498D05-8E06-2150-C98A-54C89514EF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100" y="1690688"/>
            <a:ext cx="7543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EE3BD0B-56AE-C591-BC8C-4CDBD22F60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6268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8B9BDF-B428-FF66-02C1-9CF1F3D836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87CBFD8-C4B7-F7BF-89D0-898BC685C8E8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5075853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Utils – Load config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7D49EDD7-FFBC-0D56-21AA-1A654E128EFF}"/>
              </a:ext>
            </a:extLst>
          </p:cNvPr>
          <p:cNvGrpSpPr/>
          <p:nvPr/>
        </p:nvGrpSpPr>
        <p:grpSpPr>
          <a:xfrm>
            <a:off x="1406083" y="1469701"/>
            <a:ext cx="9379835" cy="3962455"/>
            <a:chOff x="2610001" y="1469701"/>
            <a:chExt cx="9379835" cy="3962455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9807DF0-DBD7-58A7-4ED2-F31D2A829CCF}"/>
                </a:ext>
              </a:extLst>
            </p:cNvPr>
            <p:cNvSpPr/>
            <p:nvPr/>
          </p:nvSpPr>
          <p:spPr>
            <a:xfrm>
              <a:off x="2610002" y="1469702"/>
              <a:ext cx="9379834" cy="396245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B09EEE9-783C-32BC-6C8F-20997A2269C2}"/>
                </a:ext>
              </a:extLst>
            </p:cNvPr>
            <p:cNvSpPr/>
            <p:nvPr/>
          </p:nvSpPr>
          <p:spPr>
            <a:xfrm>
              <a:off x="2610001" y="1469702"/>
              <a:ext cx="9379834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465AAA2-B4F1-92A8-764E-7E8F2607F393}"/>
                </a:ext>
              </a:extLst>
            </p:cNvPr>
            <p:cNvSpPr/>
            <p:nvPr/>
          </p:nvSpPr>
          <p:spPr>
            <a:xfrm>
              <a:off x="3743770" y="1469701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utils.py</a:t>
              </a:r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CE1EA3B8-0285-C87D-AD43-F7F24255728F}"/>
                </a:ext>
              </a:extLst>
            </p:cNvPr>
            <p:cNvGrpSpPr/>
            <p:nvPr/>
          </p:nvGrpSpPr>
          <p:grpSpPr>
            <a:xfrm>
              <a:off x="2827224" y="1623530"/>
              <a:ext cx="653739" cy="170917"/>
              <a:chOff x="462204" y="914403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03442F2D-F511-C8E5-5789-B8BC8A33AD66}"/>
                  </a:ext>
                </a:extLst>
              </p:cNvPr>
              <p:cNvSpPr/>
              <p:nvPr/>
            </p:nvSpPr>
            <p:spPr>
              <a:xfrm>
                <a:off x="462204" y="922950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34519075-BED8-26A6-A553-3C06310FF000}"/>
                  </a:ext>
                </a:extLst>
              </p:cNvPr>
              <p:cNvSpPr/>
              <p:nvPr/>
            </p:nvSpPr>
            <p:spPr>
              <a:xfrm>
                <a:off x="727119" y="914403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1AAB25C5-F60B-CBCC-E726-B8DD2FE1382F}"/>
                  </a:ext>
                </a:extLst>
              </p:cNvPr>
              <p:cNvSpPr/>
              <p:nvPr/>
            </p:nvSpPr>
            <p:spPr>
              <a:xfrm>
                <a:off x="953573" y="914403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CB1DFFC-B532-9773-F4B5-754E0FC2856B}"/>
                </a:ext>
              </a:extLst>
            </p:cNvPr>
            <p:cNvSpPr txBox="1"/>
            <p:nvPr/>
          </p:nvSpPr>
          <p:spPr>
            <a:xfrm>
              <a:off x="2656999" y="2015835"/>
              <a:ext cx="9332837" cy="3416320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en-US" b="0" dirty="0">
                  <a:solidFill>
                    <a:srgbClr val="FF9D00"/>
                  </a:solidFill>
                  <a:effectLst/>
                  <a:latin typeface="Consolas" panose="020B0609020204030204" pitchFamily="49" charset="0"/>
                </a:rPr>
                <a:t>import</a:t>
              </a:r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 err="1">
                  <a:solidFill>
                    <a:srgbClr val="FFC600"/>
                  </a:solidFill>
                  <a:effectLst/>
                  <a:latin typeface="Consolas" panose="020B0609020204030204" pitchFamily="49" charset="0"/>
                </a:rPr>
                <a:t>json</a:t>
              </a:r>
              <a:endPara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endParaRPr>
            </a:p>
            <a:p>
              <a:endPara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>
                  <a:solidFill>
                    <a:srgbClr val="FF9D00"/>
                  </a:solidFill>
                  <a:effectLst/>
                  <a:latin typeface="Consolas" panose="020B0609020204030204" pitchFamily="49" charset="0"/>
                </a:rPr>
                <a:t>def</a:t>
              </a:r>
              <a:r>
                <a:rPr lang="en-US" b="0" dirty="0">
                  <a:solidFill>
                    <a:srgbClr val="9EFF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 err="1">
                  <a:solidFill>
                    <a:srgbClr val="FFC600"/>
                  </a:solidFill>
                  <a:effectLst/>
                  <a:latin typeface="Consolas" panose="020B0609020204030204" pitchFamily="49" charset="0"/>
                </a:rPr>
                <a:t>load_config</a:t>
              </a:r>
              <a:r>
                <a:rPr lang="en-US" b="0" dirty="0">
                  <a:solidFill>
                    <a:srgbClr val="FFEE80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 err="1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config_file_path</a:t>
              </a:r>
              <a:r>
                <a:rPr lang="en-US" b="0" dirty="0">
                  <a:solidFill>
                    <a:srgbClr val="FFEE80"/>
                  </a:solidFill>
                  <a:effectLst/>
                  <a:latin typeface="Consolas" panose="020B0609020204030204" pitchFamily="49" charset="0"/>
                </a:rPr>
                <a:t>)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:</a:t>
              </a:r>
              <a:endPara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endParaRPr>
            </a:p>
            <a:p>
              <a:endPara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US" b="0" i="1" dirty="0">
                  <a:solidFill>
                    <a:srgbClr val="0088FF"/>
                  </a:solidFill>
                  <a:effectLst/>
                  <a:latin typeface="Consolas" panose="020B0609020204030204" pitchFamily="49" charset="0"/>
                </a:rPr>
                <a:t># Open the file in read mode</a:t>
              </a:r>
              <a:endPara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US" b="0" dirty="0">
                  <a:solidFill>
                    <a:srgbClr val="FF9D00"/>
                  </a:solidFill>
                  <a:effectLst/>
                  <a:latin typeface="Consolas" panose="020B0609020204030204" pitchFamily="49" charset="0"/>
                </a:rPr>
                <a:t>with</a:t>
              </a:r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>
                  <a:solidFill>
                    <a:srgbClr val="FFC600"/>
                  </a:solidFill>
                  <a:effectLst/>
                  <a:latin typeface="Consolas" panose="020B0609020204030204" pitchFamily="49" charset="0"/>
                </a:rPr>
                <a:t>open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 err="1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config_file_path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,</a:t>
              </a:r>
              <a:r>
                <a:rPr lang="en-US" b="0" dirty="0">
                  <a:solidFill>
                    <a:srgbClr val="FB94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>
                  <a:solidFill>
                    <a:srgbClr val="92FC79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lang="en-US" b="0" dirty="0">
                  <a:solidFill>
                    <a:srgbClr val="A5FF90"/>
                  </a:solidFill>
                  <a:effectLst/>
                  <a:latin typeface="Consolas" panose="020B0609020204030204" pitchFamily="49" charset="0"/>
                </a:rPr>
                <a:t>r</a:t>
              </a:r>
              <a:r>
                <a:rPr lang="en-US" b="0" dirty="0">
                  <a:solidFill>
                    <a:srgbClr val="92FC79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)</a:t>
              </a:r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>
                  <a:solidFill>
                    <a:srgbClr val="FF9D00"/>
                  </a:solidFill>
                  <a:effectLst/>
                  <a:latin typeface="Consolas" panose="020B0609020204030204" pitchFamily="49" charset="0"/>
                </a:rPr>
                <a:t>as</a:t>
              </a:r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 f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:</a:t>
              </a:r>
            </a:p>
            <a:p>
              <a:endPara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        </a:t>
              </a:r>
              <a:r>
                <a:rPr lang="en-US" b="0" i="1" dirty="0">
                  <a:solidFill>
                    <a:srgbClr val="0088FF"/>
                  </a:solidFill>
                  <a:effectLst/>
                  <a:latin typeface="Consolas" panose="020B0609020204030204" pitchFamily="49" charset="0"/>
                </a:rPr>
                <a:t># Load the JSON content of the file into a Python dictionary</a:t>
              </a:r>
              <a:endPara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        config </a:t>
              </a:r>
              <a:r>
                <a:rPr lang="en-US" b="0" dirty="0">
                  <a:solidFill>
                    <a:srgbClr val="FF9D00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 err="1">
                  <a:solidFill>
                    <a:srgbClr val="FFC600"/>
                  </a:solidFill>
                  <a:effectLst/>
                  <a:latin typeface="Consolas" panose="020B0609020204030204" pitchFamily="49" charset="0"/>
                </a:rPr>
                <a:t>json</a:t>
              </a:r>
              <a:r>
                <a:rPr lang="en-US" b="0" dirty="0" err="1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FFC600"/>
                  </a:solidFill>
                  <a:effectLst/>
                  <a:latin typeface="Consolas" panose="020B0609020204030204" pitchFamily="49" charset="0"/>
                </a:rPr>
                <a:t>load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f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endPara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US" b="0" i="1" dirty="0">
                  <a:solidFill>
                    <a:srgbClr val="0088FF"/>
                  </a:solidFill>
                  <a:effectLst/>
                  <a:latin typeface="Consolas" panose="020B0609020204030204" pitchFamily="49" charset="0"/>
                </a:rPr>
                <a:t># Return the configuration data</a:t>
              </a:r>
              <a:endPara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US" b="0" dirty="0">
                  <a:solidFill>
                    <a:srgbClr val="FF9D00"/>
                  </a:solidFill>
                  <a:effectLst/>
                  <a:latin typeface="Consolas" panose="020B0609020204030204" pitchFamily="49" charset="0"/>
                </a:rPr>
                <a:t>return</a:t>
              </a:r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 config</a:t>
              </a: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E51B9939-2BB5-4198-3DF0-F6E497D527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281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FECF8E-8F39-040C-E127-F5D202354B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E5C35D2-6C63-1827-5110-81518C5EB6B9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5075853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Utils – Load config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13314A0-FE98-4689-2F93-BFE980E1EB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4177D60-C83F-2C62-704F-86C3EFA50120}"/>
              </a:ext>
            </a:extLst>
          </p:cNvPr>
          <p:cNvSpPr/>
          <p:nvPr/>
        </p:nvSpPr>
        <p:spPr>
          <a:xfrm>
            <a:off x="425719" y="981309"/>
            <a:ext cx="6936134" cy="371576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BCCCED1-5FF6-5186-2D09-09EC45276C4E}"/>
              </a:ext>
            </a:extLst>
          </p:cNvPr>
          <p:cNvSpPr/>
          <p:nvPr/>
        </p:nvSpPr>
        <p:spPr>
          <a:xfrm>
            <a:off x="425719" y="981309"/>
            <a:ext cx="6936134" cy="46147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1F6F24A-C0AC-F3B7-B99B-F422AB00F31B}"/>
              </a:ext>
            </a:extLst>
          </p:cNvPr>
          <p:cNvSpPr/>
          <p:nvPr/>
        </p:nvSpPr>
        <p:spPr>
          <a:xfrm>
            <a:off x="1573733" y="981309"/>
            <a:ext cx="253965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nb_load_config.ipynb</a:t>
            </a:r>
            <a:endParaRPr lang="en-US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FE8391C-9970-E095-A47B-8A18C6257979}"/>
              </a:ext>
            </a:extLst>
          </p:cNvPr>
          <p:cNvGrpSpPr/>
          <p:nvPr/>
        </p:nvGrpSpPr>
        <p:grpSpPr>
          <a:xfrm>
            <a:off x="657187" y="1165445"/>
            <a:ext cx="653739" cy="170917"/>
            <a:chOff x="6937649" y="914403"/>
            <a:chExt cx="653739" cy="170917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1855CDAE-2030-D44C-E5A9-0B642DAFADFC}"/>
                </a:ext>
              </a:extLst>
            </p:cNvPr>
            <p:cNvSpPr/>
            <p:nvPr/>
          </p:nvSpPr>
          <p:spPr>
            <a:xfrm>
              <a:off x="6937649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37909159-58E5-5D3C-2001-F5F6907A9726}"/>
                </a:ext>
              </a:extLst>
            </p:cNvPr>
            <p:cNvSpPr/>
            <p:nvPr/>
          </p:nvSpPr>
          <p:spPr>
            <a:xfrm>
              <a:off x="7202564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148A194E-E341-BCF9-FCB1-6E51530D788D}"/>
                </a:ext>
              </a:extLst>
            </p:cNvPr>
            <p:cNvSpPr/>
            <p:nvPr/>
          </p:nvSpPr>
          <p:spPr>
            <a:xfrm>
              <a:off x="7429018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B1BD109D-B006-9965-C2A8-0F01C471075B}"/>
              </a:ext>
            </a:extLst>
          </p:cNvPr>
          <p:cNvSpPr txBox="1"/>
          <p:nvPr/>
        </p:nvSpPr>
        <p:spPr>
          <a:xfrm>
            <a:off x="486963" y="1557750"/>
            <a:ext cx="6874890" cy="313932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../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utils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load_config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config_file_path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../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config.json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load_config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config_file_path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b="0" dirty="0">
              <a:solidFill>
                <a:srgbClr val="E1E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Source language: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language_source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Target language: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language_target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Batch size: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Epochs: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epochs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758EAD6-568F-A508-CCCD-5C88632DA4F2}"/>
              </a:ext>
            </a:extLst>
          </p:cNvPr>
          <p:cNvSpPr txBox="1"/>
          <p:nvPr/>
        </p:nvSpPr>
        <p:spPr>
          <a:xfrm>
            <a:off x="8579518" y="981309"/>
            <a:ext cx="1768433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{…}</a:t>
            </a:r>
            <a:r>
              <a:rPr lang="en-US" dirty="0"/>
              <a:t> </a:t>
            </a:r>
            <a:r>
              <a:rPr lang="en-US" dirty="0" err="1">
                <a:solidFill>
                  <a:schemeClr val="bg1"/>
                </a:solidFill>
              </a:rPr>
              <a:t>config.json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75D80C2F-D94D-96AF-B714-07072FE6DE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719" y="4971501"/>
            <a:ext cx="3322154" cy="122528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DAA1E01-BAB7-5177-B2CF-4C272666D2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8384" y="1442782"/>
            <a:ext cx="3215919" cy="4351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6828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139028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9BAE55-D2B9-B46F-BE63-78F16D0474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9ABB46D-57C1-A2ED-B8CE-0FA0AA10B149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5075853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Utils – Get dataset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8F8FF01-886C-5C91-68B1-3F55F610CD7A}"/>
              </a:ext>
            </a:extLst>
          </p:cNvPr>
          <p:cNvSpPr/>
          <p:nvPr/>
        </p:nvSpPr>
        <p:spPr>
          <a:xfrm>
            <a:off x="241421" y="979207"/>
            <a:ext cx="11716281" cy="534744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E495AFA-134D-BE82-0EAA-B871CD31FBC6}"/>
              </a:ext>
            </a:extLst>
          </p:cNvPr>
          <p:cNvSpPr/>
          <p:nvPr/>
        </p:nvSpPr>
        <p:spPr>
          <a:xfrm>
            <a:off x="234298" y="979207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2845877-CA27-3FF0-EBC7-940C2B425C70}"/>
              </a:ext>
            </a:extLst>
          </p:cNvPr>
          <p:cNvSpPr/>
          <p:nvPr/>
        </p:nvSpPr>
        <p:spPr>
          <a:xfrm>
            <a:off x="1382312" y="979206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utils.py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158AE40-DB41-6306-977A-02A35E3A01D4}"/>
              </a:ext>
            </a:extLst>
          </p:cNvPr>
          <p:cNvGrpSpPr/>
          <p:nvPr/>
        </p:nvGrpSpPr>
        <p:grpSpPr>
          <a:xfrm>
            <a:off x="465766" y="1133035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6EAB2CF-0F4D-9FD5-889F-952381320A1E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E0DA15A-6779-1F7A-07E6-CD7A247757D4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2C3BD79B-4814-A894-1829-35EE047AA5EF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0B223F2-BD70-C847-50E5-B4335CC3F160}"/>
              </a:ext>
            </a:extLst>
          </p:cNvPr>
          <p:cNvSpPr txBox="1"/>
          <p:nvPr/>
        </p:nvSpPr>
        <p:spPr>
          <a:xfrm>
            <a:off x="295541" y="1525340"/>
            <a:ext cx="11662161" cy="480131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datasets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load_dataset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FF9D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get_dataset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Extract the dataset name, source language, target language, and split from the config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dataset_name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dataset_name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“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news_commentary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” 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lang_src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language_source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“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” 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lang_tgt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language_target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“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fr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” 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split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split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Construct the language pair string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language_pair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lang_src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lang_tgt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Load the dataset using the provided parameters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raw_dataset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load_dataset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dataset_name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language_pair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split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split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Return the loaded dataset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raw_dataset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0ADD248-30A6-058B-B313-FC56BD1A1C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9C483E6-A445-F52C-7D86-22712ABD0F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1712" y="3019138"/>
            <a:ext cx="5159187" cy="1813717"/>
          </a:xfrm>
          <a:prstGeom prst="rect">
            <a:avLst/>
          </a:prstGeom>
          <a:ln>
            <a:solidFill>
              <a:srgbClr val="00B050"/>
            </a:solidFill>
          </a:ln>
        </p:spPr>
      </p:pic>
    </p:spTree>
    <p:extLst>
      <p:ext uri="{BB962C8B-B14F-4D97-AF65-F5344CB8AC3E}">
        <p14:creationId xmlns:p14="http://schemas.microsoft.com/office/powerpoint/2010/main" val="36051979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A09B8B-E285-5FA6-6787-BD6563DB92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EC8BB0-B0D0-AF6A-10DA-5643A2849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process for transformer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5A61C40-AFFE-BDDA-6729-0FE2D8D4C1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7493" y="2095500"/>
            <a:ext cx="9417014" cy="3255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E7DDA44-CA38-77D3-9283-FE6DBAC1F5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6012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D5552F-3808-4A7D-6C44-0D5FE9F343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0512EB9-18E2-A69D-26A8-2F0010FB5AD2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5075853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Utils – Get dataset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D09AE13-A606-0D46-D29E-530DC93F39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522FEEBD-1C4D-D001-5575-912A8A02E263}"/>
              </a:ext>
            </a:extLst>
          </p:cNvPr>
          <p:cNvGrpSpPr/>
          <p:nvPr/>
        </p:nvGrpSpPr>
        <p:grpSpPr>
          <a:xfrm>
            <a:off x="2529509" y="1225575"/>
            <a:ext cx="7132982" cy="3715762"/>
            <a:chOff x="630089" y="1171121"/>
            <a:chExt cx="7132982" cy="3715762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F6F93122-90BE-D91E-8AC7-58E48B9BF94F}"/>
                </a:ext>
              </a:extLst>
            </p:cNvPr>
            <p:cNvSpPr/>
            <p:nvPr/>
          </p:nvSpPr>
          <p:spPr>
            <a:xfrm>
              <a:off x="630089" y="1171121"/>
              <a:ext cx="7132982" cy="371576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FA780E31-A3C8-FF61-0DE6-E9C4225D9A69}"/>
                </a:ext>
              </a:extLst>
            </p:cNvPr>
            <p:cNvSpPr/>
            <p:nvPr/>
          </p:nvSpPr>
          <p:spPr>
            <a:xfrm>
              <a:off x="630089" y="1171121"/>
              <a:ext cx="7132981" cy="461473"/>
            </a:xfrm>
            <a:prstGeom prst="rect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DFAF240-69CD-B9ED-6796-A6039C0C00EC}"/>
                </a:ext>
              </a:extLst>
            </p:cNvPr>
            <p:cNvSpPr/>
            <p:nvPr/>
          </p:nvSpPr>
          <p:spPr>
            <a:xfrm>
              <a:off x="1778103" y="1171121"/>
              <a:ext cx="253965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nb_load_config.ipynb</a:t>
              </a:r>
              <a:endParaRPr lang="en-US" dirty="0"/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D76D7EA1-5CED-71C8-8C5D-A497670F350C}"/>
                </a:ext>
              </a:extLst>
            </p:cNvPr>
            <p:cNvGrpSpPr/>
            <p:nvPr/>
          </p:nvGrpSpPr>
          <p:grpSpPr>
            <a:xfrm>
              <a:off x="861557" y="1355257"/>
              <a:ext cx="653739" cy="170917"/>
              <a:chOff x="6937649" y="914403"/>
              <a:chExt cx="653739" cy="170917"/>
            </a:xfrm>
          </p:grpSpPr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36934EE6-9923-2A31-9DD9-5BB5BEFAAEA5}"/>
                  </a:ext>
                </a:extLst>
              </p:cNvPr>
              <p:cNvSpPr/>
              <p:nvPr/>
            </p:nvSpPr>
            <p:spPr>
              <a:xfrm>
                <a:off x="6937649" y="922950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39D51264-6879-8B2A-C7FB-06A9C9B80B22}"/>
                  </a:ext>
                </a:extLst>
              </p:cNvPr>
              <p:cNvSpPr/>
              <p:nvPr/>
            </p:nvSpPr>
            <p:spPr>
              <a:xfrm>
                <a:off x="7202564" y="914403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CC119D1D-9AC7-31F7-081A-626A3B37F24F}"/>
                  </a:ext>
                </a:extLst>
              </p:cNvPr>
              <p:cNvSpPr/>
              <p:nvPr/>
            </p:nvSpPr>
            <p:spPr>
              <a:xfrm>
                <a:off x="7429018" y="914403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2AF0F76-122A-325B-8713-C48E7442DC34}"/>
                </a:ext>
              </a:extLst>
            </p:cNvPr>
            <p:cNvSpPr txBox="1"/>
            <p:nvPr/>
          </p:nvSpPr>
          <p:spPr>
            <a:xfrm>
              <a:off x="691334" y="1747562"/>
              <a:ext cx="7071736" cy="31393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en-US" b="0" dirty="0">
                  <a:solidFill>
                    <a:srgbClr val="FF9D00"/>
                  </a:solidFill>
                  <a:effectLst/>
                  <a:latin typeface="Consolas" panose="020B0609020204030204" pitchFamily="49" charset="0"/>
                </a:rPr>
                <a:t>import</a:t>
              </a:r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>
                  <a:solidFill>
                    <a:srgbClr val="FFC600"/>
                  </a:solidFill>
                  <a:effectLst/>
                  <a:latin typeface="Consolas" panose="020B0609020204030204" pitchFamily="49" charset="0"/>
                </a:rPr>
                <a:t>sys</a:t>
              </a:r>
              <a:endPara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 err="1">
                  <a:solidFill>
                    <a:srgbClr val="FFC600"/>
                  </a:solidFill>
                  <a:effectLst/>
                  <a:latin typeface="Consolas" panose="020B0609020204030204" pitchFamily="49" charset="0"/>
                </a:rPr>
                <a:t>sys</a:t>
              </a:r>
              <a:r>
                <a:rPr lang="en-US" b="0" dirty="0" err="1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9EFFFF"/>
                  </a:solidFill>
                  <a:effectLst/>
                  <a:latin typeface="Consolas" panose="020B0609020204030204" pitchFamily="49" charset="0"/>
                </a:rPr>
                <a:t>path</a:t>
              </a:r>
              <a:r>
                <a:rPr lang="en-US" b="0" dirty="0" err="1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FFC600"/>
                  </a:solidFill>
                  <a:effectLst/>
                  <a:latin typeface="Consolas" panose="020B0609020204030204" pitchFamily="49" charset="0"/>
                </a:rPr>
                <a:t>append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92FC79"/>
                  </a:solidFill>
                  <a:effectLst/>
                  <a:latin typeface="Consolas" panose="020B0609020204030204" pitchFamily="49" charset="0"/>
                </a:rPr>
                <a:t>'</a:t>
              </a:r>
              <a:r>
                <a:rPr lang="en-US" b="0" dirty="0">
                  <a:solidFill>
                    <a:srgbClr val="A5FF90"/>
                  </a:solidFill>
                  <a:effectLst/>
                  <a:latin typeface="Consolas" panose="020B0609020204030204" pitchFamily="49" charset="0"/>
                </a:rPr>
                <a:t>../</a:t>
              </a:r>
              <a:r>
                <a:rPr lang="en-US" b="0" dirty="0">
                  <a:solidFill>
                    <a:srgbClr val="92FC79"/>
                  </a:solidFill>
                  <a:effectLst/>
                  <a:latin typeface="Consolas" panose="020B0609020204030204" pitchFamily="49" charset="0"/>
                </a:rPr>
                <a:t>'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)</a:t>
              </a:r>
              <a:endPara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>
                  <a:solidFill>
                    <a:srgbClr val="FF9D00"/>
                  </a:solidFill>
                  <a:effectLst/>
                  <a:latin typeface="Consolas" panose="020B0609020204030204" pitchFamily="49" charset="0"/>
                </a:rPr>
                <a:t>from</a:t>
              </a:r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 err="1">
                  <a:solidFill>
                    <a:srgbClr val="FFC600"/>
                  </a:solidFill>
                  <a:effectLst/>
                  <a:latin typeface="Consolas" panose="020B0609020204030204" pitchFamily="49" charset="0"/>
                </a:rPr>
                <a:t>transformer</a:t>
              </a:r>
              <a:r>
                <a:rPr lang="en-US" b="0" dirty="0" err="1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FFC600"/>
                  </a:solidFill>
                  <a:effectLst/>
                  <a:latin typeface="Consolas" panose="020B0609020204030204" pitchFamily="49" charset="0"/>
                </a:rPr>
                <a:t>utils</a:t>
              </a:r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>
                  <a:solidFill>
                    <a:srgbClr val="FF9D00"/>
                  </a:solidFill>
                  <a:effectLst/>
                  <a:latin typeface="Consolas" panose="020B0609020204030204" pitchFamily="49" charset="0"/>
                </a:rPr>
                <a:t>import</a:t>
              </a:r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 err="1">
                  <a:solidFill>
                    <a:srgbClr val="FFC600"/>
                  </a:solidFill>
                  <a:effectLst/>
                  <a:latin typeface="Consolas" panose="020B0609020204030204" pitchFamily="49" charset="0"/>
                </a:rPr>
                <a:t>load_config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,</a:t>
              </a:r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 err="1">
                  <a:solidFill>
                    <a:srgbClr val="FFC600"/>
                  </a:solidFill>
                  <a:effectLst/>
                  <a:latin typeface="Consolas" panose="020B0609020204030204" pitchFamily="49" charset="0"/>
                </a:rPr>
                <a:t>get_dataset</a:t>
              </a:r>
              <a:endPara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endParaRPr>
            </a:p>
            <a:p>
              <a:b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b="0" i="1" dirty="0">
                  <a:solidFill>
                    <a:srgbClr val="0088FF"/>
                  </a:solidFill>
                  <a:effectLst/>
                  <a:latin typeface="Consolas" panose="020B0609020204030204" pitchFamily="49" charset="0"/>
                </a:rPr>
                <a:t>## Load config</a:t>
              </a:r>
              <a:endPara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 err="1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config_file_path</a:t>
              </a:r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>
                  <a:solidFill>
                    <a:srgbClr val="FF9D00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>
                  <a:solidFill>
                    <a:srgbClr val="92FC79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lang="en-US" b="0" dirty="0">
                  <a:solidFill>
                    <a:srgbClr val="A5FF90"/>
                  </a:solidFill>
                  <a:effectLst/>
                  <a:latin typeface="Consolas" panose="020B0609020204030204" pitchFamily="49" charset="0"/>
                </a:rPr>
                <a:t>../</a:t>
              </a:r>
              <a:r>
                <a:rPr lang="en-US" b="0" dirty="0" err="1">
                  <a:solidFill>
                    <a:srgbClr val="A5FF90"/>
                  </a:solidFill>
                  <a:effectLst/>
                  <a:latin typeface="Consolas" panose="020B0609020204030204" pitchFamily="49" charset="0"/>
                </a:rPr>
                <a:t>config.json</a:t>
              </a:r>
              <a:r>
                <a:rPr lang="en-US" b="0" dirty="0">
                  <a:solidFill>
                    <a:srgbClr val="92FC79"/>
                  </a:solidFill>
                  <a:effectLst/>
                  <a:latin typeface="Consolas" panose="020B0609020204030204" pitchFamily="49" charset="0"/>
                </a:rPr>
                <a:t>"</a:t>
              </a:r>
              <a:endPara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config </a:t>
              </a:r>
              <a:r>
                <a:rPr lang="en-US" b="0" dirty="0">
                  <a:solidFill>
                    <a:srgbClr val="FF9D00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 err="1">
                  <a:solidFill>
                    <a:srgbClr val="FFC600"/>
                  </a:solidFill>
                  <a:effectLst/>
                  <a:latin typeface="Consolas" panose="020B0609020204030204" pitchFamily="49" charset="0"/>
                </a:rPr>
                <a:t>load_config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 err="1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config_file_path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)</a:t>
              </a:r>
              <a:endPara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endParaRPr>
            </a:p>
            <a:p>
              <a:b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b="0" i="1" dirty="0">
                  <a:solidFill>
                    <a:srgbClr val="0088FF"/>
                  </a:solidFill>
                  <a:effectLst/>
                  <a:latin typeface="Consolas" panose="020B0609020204030204" pitchFamily="49" charset="0"/>
                </a:rPr>
                <a:t># Load dataset</a:t>
              </a:r>
              <a:endPara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dataset </a:t>
              </a:r>
              <a:r>
                <a:rPr lang="en-US" b="0" dirty="0">
                  <a:solidFill>
                    <a:srgbClr val="FF9D00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 err="1">
                  <a:solidFill>
                    <a:srgbClr val="FFC600"/>
                  </a:solidFill>
                  <a:effectLst/>
                  <a:latin typeface="Consolas" panose="020B0609020204030204" pitchFamily="49" charset="0"/>
                </a:rPr>
                <a:t>get_dataset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config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)</a:t>
              </a:r>
              <a:endPara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>
                  <a:solidFill>
                    <a:srgbClr val="FFC600"/>
                  </a:solidFill>
                  <a:effectLst/>
                  <a:latin typeface="Consolas" panose="020B0609020204030204" pitchFamily="49" charset="0"/>
                </a:rPr>
                <a:t>print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dataset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[</a:t>
              </a:r>
              <a:r>
                <a:rPr lang="en-US" b="0" dirty="0">
                  <a:solidFill>
                    <a:srgbClr val="92FC79"/>
                  </a:solidFill>
                  <a:effectLst/>
                  <a:latin typeface="Consolas" panose="020B0609020204030204" pitchFamily="49" charset="0"/>
                </a:rPr>
                <a:t>'</a:t>
              </a:r>
              <a:r>
                <a:rPr lang="en-US" b="0" dirty="0">
                  <a:solidFill>
                    <a:srgbClr val="A5FF90"/>
                  </a:solidFill>
                  <a:effectLst/>
                  <a:latin typeface="Consolas" panose="020B0609020204030204" pitchFamily="49" charset="0"/>
                </a:rPr>
                <a:t>translation</a:t>
              </a:r>
              <a:r>
                <a:rPr lang="en-US" b="0" dirty="0">
                  <a:solidFill>
                    <a:srgbClr val="92FC79"/>
                  </a:solidFill>
                  <a:effectLst/>
                  <a:latin typeface="Consolas" panose="020B0609020204030204" pitchFamily="49" charset="0"/>
                </a:rPr>
                <a:t>'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][:</a:t>
              </a:r>
              <a:r>
                <a:rPr lang="en-US" b="0" dirty="0">
                  <a:solidFill>
                    <a:srgbClr val="FF628C"/>
                  </a:solidFill>
                  <a:effectLst/>
                  <a:latin typeface="Consolas" panose="020B0609020204030204" pitchFamily="49" charset="0"/>
                </a:rPr>
                <a:t>2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])</a:t>
              </a:r>
              <a:endPara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AD58ABF6-2AC3-217E-2BE7-5B719CC808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509" y="5439742"/>
            <a:ext cx="8580864" cy="670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8857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855050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2C43FE-1C5A-8083-BE56-EE3FB5C3CE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42DF776-0457-67D9-3DDE-25D8D40D5729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5075853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Utils – Get Tokenizer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7F12C15-2303-A661-DD94-B610A8A30ECD}"/>
              </a:ext>
            </a:extLst>
          </p:cNvPr>
          <p:cNvSpPr/>
          <p:nvPr/>
        </p:nvSpPr>
        <p:spPr>
          <a:xfrm>
            <a:off x="241421" y="658813"/>
            <a:ext cx="11716281" cy="590144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4C61000-E3F7-DC36-CE62-41B252CAAFF5}"/>
              </a:ext>
            </a:extLst>
          </p:cNvPr>
          <p:cNvSpPr/>
          <p:nvPr/>
        </p:nvSpPr>
        <p:spPr>
          <a:xfrm>
            <a:off x="234298" y="658813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3336034-B98C-ED24-975C-9FD73C89A23B}"/>
              </a:ext>
            </a:extLst>
          </p:cNvPr>
          <p:cNvSpPr/>
          <p:nvPr/>
        </p:nvSpPr>
        <p:spPr>
          <a:xfrm>
            <a:off x="1382312" y="658812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utils.py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F8188CA-FDB7-AACB-DE31-DFA8A34A1075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F649CA7F-3505-A0B9-EE5A-38FEA5DFD80E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7F6C4916-0A2A-CDEB-027D-BF0189956EC4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62F0C0E-7B38-ECDA-AA25-52887902188B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CB82BB55-671D-2A3A-E803-03D1172D0203}"/>
              </a:ext>
            </a:extLst>
          </p:cNvPr>
          <p:cNvSpPr txBox="1"/>
          <p:nvPr/>
        </p:nvSpPr>
        <p:spPr>
          <a:xfrm>
            <a:off x="295541" y="1204946"/>
            <a:ext cx="11662161" cy="535531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pathlib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Path</a:t>
            </a:r>
            <a:endParaRPr lang="en-US" b="0" dirty="0">
              <a:solidFill>
                <a:srgbClr val="FF9D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tokenizers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Tokenizer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models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pre_tokenizers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trainers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FF9D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get_tokenizer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dataset,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language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Extract the tokenizer name from the config and construct the tokenizer file path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tokenizer_name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tokenizer_name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tokenizer_path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tokenizer_name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}{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language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Check if a tokenizer file already exists at the specified path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exists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tokenizer_path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)):</a:t>
            </a: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If it does, load the tokenizer from that file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tokenizer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Tokenizer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from_file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tokenizer_path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If it doesn't, create a new tokenizer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tokenizer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Tokenizer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models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WordLevel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unk_token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[UNK]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pre_tokenizer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pre_tokenizers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Whitespace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75EFAE-0C76-C424-38DE-FE2B05AA23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8622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A4FD23-142C-1A7F-B400-8CE43797A7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89860E5-844E-0DF0-AA71-923B27B723F2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5075853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Utils – Get Tokenizer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2141C76-F293-7FFF-EEE3-5F3E618EA9BD}"/>
              </a:ext>
            </a:extLst>
          </p:cNvPr>
          <p:cNvSpPr/>
          <p:nvPr/>
        </p:nvSpPr>
        <p:spPr>
          <a:xfrm>
            <a:off x="241421" y="658813"/>
            <a:ext cx="11716281" cy="590144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E58526C-EAA2-6367-4DFF-1AA5E2CFD11E}"/>
              </a:ext>
            </a:extLst>
          </p:cNvPr>
          <p:cNvSpPr/>
          <p:nvPr/>
        </p:nvSpPr>
        <p:spPr>
          <a:xfrm>
            <a:off x="234298" y="658813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49D6353-F5CD-C7B2-F467-24F0ACE5729A}"/>
              </a:ext>
            </a:extLst>
          </p:cNvPr>
          <p:cNvSpPr/>
          <p:nvPr/>
        </p:nvSpPr>
        <p:spPr>
          <a:xfrm>
            <a:off x="1382312" y="658812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utils.py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CD195D5-CA22-808F-2128-AE49461AEB0A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DEEC7DE-DB3F-185E-84B6-A2F51544C310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181FAD16-D3E8-3CCE-EA40-53574E1C2AE4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10D5725-97FB-CC4E-31D5-9FA08602E1B2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EF6E54E-DD7E-BD64-70B0-561138CFFAC8}"/>
              </a:ext>
            </a:extLst>
          </p:cNvPr>
          <p:cNvSpPr txBox="1"/>
          <p:nvPr/>
        </p:nvSpPr>
        <p:spPr>
          <a:xfrm>
            <a:off x="295541" y="1204946"/>
            <a:ext cx="11662161" cy="452431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	 # Create a trainer for the tokenizer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trainer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trainers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WordLevelTrainer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min_frequency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special_tokens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[PAD]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[UNK]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[SOS]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[EOS]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Train the tokenizer on the provided dataset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train_from_iterator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[language]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dataset[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translation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trainer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trainer</a:t>
            </a: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Save the trained tokenizer to the specified path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save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tokenizer_path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Return the tokenizer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tokenizer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C1D6EE4-BBB3-2FA2-453B-3E051F1652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1895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9D43E3-361A-D7A3-FF10-883111EFCF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8DDB2E1-1B29-5061-A296-3ECD1A4569E3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5075853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Utils – Get Tokenizer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67B0699-340D-3B57-194C-CB1C6F29970D}"/>
              </a:ext>
            </a:extLst>
          </p:cNvPr>
          <p:cNvSpPr/>
          <p:nvPr/>
        </p:nvSpPr>
        <p:spPr>
          <a:xfrm>
            <a:off x="234298" y="649463"/>
            <a:ext cx="11716281" cy="590144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B308F6C-F20A-A987-AD02-9E17C10F6C2A}"/>
              </a:ext>
            </a:extLst>
          </p:cNvPr>
          <p:cNvSpPr/>
          <p:nvPr/>
        </p:nvSpPr>
        <p:spPr>
          <a:xfrm>
            <a:off x="234298" y="649463"/>
            <a:ext cx="11722608" cy="466344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6063702E-3EAA-05AE-0AE7-6514EED60A64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0A5ACAE-87F4-D21C-AFD6-D4D0662DE2E0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FAE50819-C463-5D65-DB7B-D3F242A7BAB3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BFFB113-64F3-BA79-15C6-404815C545EB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B45131C1-4BDE-B2C1-3AF3-264B86925631}"/>
              </a:ext>
            </a:extLst>
          </p:cNvPr>
          <p:cNvSpPr txBox="1"/>
          <p:nvPr/>
        </p:nvSpPr>
        <p:spPr>
          <a:xfrm>
            <a:off x="295541" y="1204946"/>
            <a:ext cx="11563667" cy="452431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../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utils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load_config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get_dataset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get_tokenizer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pathlib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Path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## Load config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config_file_path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../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config.json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load_config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config_file_path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Load dataset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dataset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get_dataset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dataset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translation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][: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## Load tokenizer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get_tokenizer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dataset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language_source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tokenizer_tgt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get_tokenizer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dataset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language_target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72CB09A-969E-C40C-7366-DCF7799283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231096F-9F46-74D9-7B08-F95F7DF492CA}"/>
              </a:ext>
            </a:extLst>
          </p:cNvPr>
          <p:cNvSpPr/>
          <p:nvPr/>
        </p:nvSpPr>
        <p:spPr>
          <a:xfrm>
            <a:off x="1382312" y="658812"/>
            <a:ext cx="3227010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nb_get_tokenizer.ipynb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69390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194C35-BF18-05D7-9FA7-60F62FFB20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C03ED47-89DF-7D1D-E0EF-11DE47F4808E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5075853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Utils – Get Tokenizer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F8FBDDA-4327-F0AA-81EB-DC0BC367DA54}"/>
              </a:ext>
            </a:extLst>
          </p:cNvPr>
          <p:cNvSpPr/>
          <p:nvPr/>
        </p:nvSpPr>
        <p:spPr>
          <a:xfrm>
            <a:off x="234298" y="649464"/>
            <a:ext cx="11716281" cy="314080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CCE01D1-7AD2-70E4-7C1C-E16420952DC2}"/>
              </a:ext>
            </a:extLst>
          </p:cNvPr>
          <p:cNvSpPr/>
          <p:nvPr/>
        </p:nvSpPr>
        <p:spPr>
          <a:xfrm>
            <a:off x="234298" y="649463"/>
            <a:ext cx="11722608" cy="466344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2A131BD-A632-060C-5C10-C5EAEB524739}"/>
              </a:ext>
            </a:extLst>
          </p:cNvPr>
          <p:cNvSpPr/>
          <p:nvPr/>
        </p:nvSpPr>
        <p:spPr>
          <a:xfrm>
            <a:off x="1382312" y="658812"/>
            <a:ext cx="3227010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nb_get_tokenizer.ipynb</a:t>
            </a:r>
            <a:endParaRPr lang="en-US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97B77E1-7520-7FFC-5D7E-138EE20DAF9A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E31DCEB-6BBA-AF26-2A3C-243949C49E7C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7362BD9-8EB6-F0A8-D1D4-0CE59F77DEB1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154D68A3-B20E-0701-A5DB-7DF0E90F727E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FB4FB037-4FB7-A00C-E973-AC5487ED5C7F}"/>
              </a:ext>
            </a:extLst>
          </p:cNvPr>
          <p:cNvSpPr txBox="1"/>
          <p:nvPr/>
        </p:nvSpPr>
        <p:spPr>
          <a:xfrm>
            <a:off x="295541" y="1204946"/>
            <a:ext cx="11563667" cy="2585323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## Explore tokenizer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check vocabulary size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Source vocabulary size: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get_vocab_size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Target vocabulary size: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tokenizer_tgt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get_vocab_size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Check source tokenizer encodes/decodes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Source tokenizer encodes 'I love you':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encode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I love you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Source tokenizer decodes [131, 3181, 345]: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decode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131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3181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345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1E689DD-E436-6800-1916-05D6B8C7F3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3DEE343-D37A-7E00-A070-363101648C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298" y="4176581"/>
            <a:ext cx="5730737" cy="800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8891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901038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6E3CFD-1506-7923-8568-BA14730619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E7B2519-4680-7E4E-6799-CD7FCE47820B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Mask – Create encoder mask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5C38D16-A82B-694E-86A3-04766412DA18}"/>
              </a:ext>
            </a:extLst>
          </p:cNvPr>
          <p:cNvSpPr/>
          <p:nvPr/>
        </p:nvSpPr>
        <p:spPr>
          <a:xfrm>
            <a:off x="241421" y="658813"/>
            <a:ext cx="11716281" cy="576064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093277D-AC8E-E7BE-BFAA-24367E3C34B9}"/>
              </a:ext>
            </a:extLst>
          </p:cNvPr>
          <p:cNvSpPr/>
          <p:nvPr/>
        </p:nvSpPr>
        <p:spPr>
          <a:xfrm>
            <a:off x="234298" y="658813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1676469-3D47-F275-9DC7-0AC1E389B43C}"/>
              </a:ext>
            </a:extLst>
          </p:cNvPr>
          <p:cNvSpPr/>
          <p:nvPr/>
        </p:nvSpPr>
        <p:spPr>
          <a:xfrm>
            <a:off x="1382312" y="658812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mask.py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62A0973-2276-0199-9BE2-2FF2D9742EFF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1C2D8D45-0A4A-D0A2-4816-EDAA4EBF9998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0ED95FE-A078-E285-066C-CAD92DA80FBE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368F752-4F8D-A2D1-4B58-F5FDAA617D15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C29B638B-50CD-CABC-B3D1-F70D4E6DA7F7}"/>
              </a:ext>
            </a:extLst>
          </p:cNvPr>
          <p:cNvSpPr txBox="1"/>
          <p:nvPr/>
        </p:nvSpPr>
        <p:spPr>
          <a:xfrm>
            <a:off x="295541" y="1204946"/>
            <a:ext cx="11662161" cy="5078313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create_encoder_mask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encoder_input_ids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pad_token_id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encoder_input_ids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!=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pad_token_id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unsqueeze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unsqueeze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create_padding_mask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decoder_input_ids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pad_token_id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decoder_input_ids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!=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pad_token_id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unsqueeze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create_causal_mask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 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triu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ones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)),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diagonal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create_decoder_mask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decoder_input_ids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pad_token_id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padding_mask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create_padding_mask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decoder_input_ids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pad_token_id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causal_mask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create_causal_mask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padding_mask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causal_mask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585C2E-7CD0-0E1F-1C98-0DA48AE41C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4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F528C8-EE06-153D-96D4-1ECA9678A5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1ACBBE4-02EA-E772-34AE-2B5D9DBB7B2D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Mask – Create encoder mask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EDC8AB5-C6D4-0541-15A2-34DBF2AC1D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DE2EF44-D617-936B-8638-CD82CA53233F}"/>
              </a:ext>
            </a:extLst>
          </p:cNvPr>
          <p:cNvSpPr/>
          <p:nvPr/>
        </p:nvSpPr>
        <p:spPr>
          <a:xfrm>
            <a:off x="88901" y="612774"/>
            <a:ext cx="6227924" cy="61877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7C929B4-AD9A-2AFB-4CC3-6ACE3974345E}"/>
              </a:ext>
            </a:extLst>
          </p:cNvPr>
          <p:cNvSpPr/>
          <p:nvPr/>
        </p:nvSpPr>
        <p:spPr>
          <a:xfrm>
            <a:off x="88900" y="612774"/>
            <a:ext cx="6227924" cy="466344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F707F23-C974-005B-5EFB-9B18A00D10C9}"/>
              </a:ext>
            </a:extLst>
          </p:cNvPr>
          <p:cNvSpPr/>
          <p:nvPr/>
        </p:nvSpPr>
        <p:spPr>
          <a:xfrm>
            <a:off x="1236914" y="622123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nb_mask.ipynb</a:t>
            </a:r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A01A142-D5D4-6C17-C76B-1D3EE54912D8}"/>
              </a:ext>
            </a:extLst>
          </p:cNvPr>
          <p:cNvGrpSpPr/>
          <p:nvPr/>
        </p:nvGrpSpPr>
        <p:grpSpPr>
          <a:xfrm>
            <a:off x="320368" y="775952"/>
            <a:ext cx="653739" cy="170917"/>
            <a:chOff x="462204" y="914403"/>
            <a:chExt cx="653739" cy="170917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BABCCDB3-4EC9-1077-5DCA-B5343E32B58D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A579E029-8571-0A49-8FC5-9D9307E34603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543EDE7C-C7F2-FE32-3F66-9084A962D058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B8D709CA-486A-D1C3-F454-65C02805FCBF}"/>
              </a:ext>
            </a:extLst>
          </p:cNvPr>
          <p:cNvSpPr txBox="1"/>
          <p:nvPr/>
        </p:nvSpPr>
        <p:spPr>
          <a:xfrm>
            <a:off x="150143" y="1168257"/>
            <a:ext cx="6166681" cy="563231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../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mask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*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the inputs 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en_input_ids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68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72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pad_id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pad token id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encoder mask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create_encoder_mask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E1EFFF"/>
                </a:solidFill>
                <a:latin typeface="Consolas" panose="020B0609020204030204" pitchFamily="49" charset="0"/>
              </a:rPr>
              <a:t>		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en_input_ids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dirty="0">
                <a:solidFill>
                  <a:srgbClr val="FB94FF"/>
                </a:solidFill>
                <a:latin typeface="Consolas" panose="020B0609020204030204" pitchFamily="49" charset="0"/>
              </a:rPr>
              <a:t>		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pad_id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(1, 1,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encoder_input_ids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	</a:t>
            </a:r>
            <a:r>
              <a:rPr lang="en-US" b="0" dirty="0" err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encoder_input_ids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encoder_input_ids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 shape: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	</a:t>
            </a:r>
            <a:r>
              <a:rPr lang="en-US" b="0" dirty="0" err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encoder_input_ids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 shape: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	</a:t>
            </a:r>
            <a:r>
              <a:rPr lang="en-US" b="0" dirty="0" err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F47D0551-8DF6-AC90-6E63-49FC92BC79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0674" y="2463424"/>
            <a:ext cx="3568479" cy="110298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E13CBC44-7713-69B3-9171-81634833CD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0673" y="3790729"/>
            <a:ext cx="5236139" cy="1102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7473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8DDE1B-0F55-4935-3869-B887A66442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5BB8F71-D932-95BA-A3B1-7CD2D08DA73A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Mask – Create padding mask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D2B6EFE-9724-2A50-0C6D-4E0FEE6341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7BA15CE-CC7B-B84D-A5EA-D915055A076D}"/>
              </a:ext>
            </a:extLst>
          </p:cNvPr>
          <p:cNvSpPr/>
          <p:nvPr/>
        </p:nvSpPr>
        <p:spPr>
          <a:xfrm>
            <a:off x="88901" y="612774"/>
            <a:ext cx="6311900" cy="618779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54C70C2-B340-CDB9-EBDA-C0AA4AB00123}"/>
              </a:ext>
            </a:extLst>
          </p:cNvPr>
          <p:cNvSpPr/>
          <p:nvPr/>
        </p:nvSpPr>
        <p:spPr>
          <a:xfrm>
            <a:off x="88900" y="612774"/>
            <a:ext cx="6311900" cy="466344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F820C0E-2E95-B424-DDE9-4606C2B6B504}"/>
              </a:ext>
            </a:extLst>
          </p:cNvPr>
          <p:cNvSpPr/>
          <p:nvPr/>
        </p:nvSpPr>
        <p:spPr>
          <a:xfrm>
            <a:off x="1236914" y="622123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nb_mask.ipynb</a:t>
            </a:r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AD9CAEE-B41E-6904-6690-0096ABD014AB}"/>
              </a:ext>
            </a:extLst>
          </p:cNvPr>
          <p:cNvGrpSpPr/>
          <p:nvPr/>
        </p:nvGrpSpPr>
        <p:grpSpPr>
          <a:xfrm>
            <a:off x="320368" y="775952"/>
            <a:ext cx="653739" cy="170917"/>
            <a:chOff x="462204" y="914403"/>
            <a:chExt cx="653739" cy="170917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A0C15995-38D1-3AEC-1878-E8E763610197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FF9AC545-92E0-92AF-9423-D5B0423A9F80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348A971-F899-D131-418D-4D9A62DD21F0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1A633293-EBB2-ED02-54B5-851C10506663}"/>
              </a:ext>
            </a:extLst>
          </p:cNvPr>
          <p:cNvSpPr txBox="1"/>
          <p:nvPr/>
        </p:nvSpPr>
        <p:spPr>
          <a:xfrm>
            <a:off x="150145" y="1168257"/>
            <a:ext cx="6250656" cy="563231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../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mask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*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the inputs 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de_input_ids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68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72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96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pad_id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pad token id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sequence length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padding mask # (1,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padding_mask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create_padding_mask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E1EFFF"/>
                </a:solidFill>
                <a:latin typeface="Consolas" panose="020B0609020204030204" pitchFamily="49" charset="0"/>
              </a:rPr>
              <a:t>		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de_input_ids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dirty="0">
                <a:solidFill>
                  <a:srgbClr val="FB94FF"/>
                </a:solidFill>
                <a:latin typeface="Consolas" panose="020B0609020204030204" pitchFamily="49" charset="0"/>
              </a:rPr>
              <a:t>		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pad_id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decoder_input_ids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decoder_input_ids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decoder_input_ids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 shape: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	</a:t>
            </a:r>
            <a:r>
              <a:rPr lang="en-US" b="0" dirty="0" err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decoder_input_ids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padding_mask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padding_mask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padding_mask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 shape: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padding_mask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D150168-C421-A160-2A2A-6B3F3F1700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8965" y="2851190"/>
            <a:ext cx="5534134" cy="57781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4C747AC-3E89-80A0-D0C6-EA65E447E3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5089" y="5293249"/>
            <a:ext cx="4713384" cy="748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1851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1FD930-A06E-1E36-AB0A-B4492BA5D6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733D78-A680-C23F-D038-BB1984072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process for transformer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3B4B4C0-4D51-258A-7602-6537656075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7493" y="2095500"/>
            <a:ext cx="9417014" cy="3255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349E8AE-CD37-C660-1855-0A692CA98C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101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8E6A94-3192-8AD1-3804-2FC725DDF9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D2E6E43-083A-9378-7CE1-66985B08A3B4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Mask – Create causal mask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B1B5570-89DF-FD3E-A502-0174A673F8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B53A3AF-E4E3-28D1-418F-2BFDA423B215}"/>
              </a:ext>
            </a:extLst>
          </p:cNvPr>
          <p:cNvSpPr/>
          <p:nvPr/>
        </p:nvSpPr>
        <p:spPr>
          <a:xfrm>
            <a:off x="88901" y="612775"/>
            <a:ext cx="6405205" cy="397180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5073500-0E00-1AB6-7FD2-EFE528917933}"/>
              </a:ext>
            </a:extLst>
          </p:cNvPr>
          <p:cNvSpPr/>
          <p:nvPr/>
        </p:nvSpPr>
        <p:spPr>
          <a:xfrm>
            <a:off x="88900" y="612774"/>
            <a:ext cx="6405205" cy="466344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2795D4B-9E55-359A-6B6D-6EFE116FC7DE}"/>
              </a:ext>
            </a:extLst>
          </p:cNvPr>
          <p:cNvSpPr/>
          <p:nvPr/>
        </p:nvSpPr>
        <p:spPr>
          <a:xfrm>
            <a:off x="1236914" y="622123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nb_mask.ipynb</a:t>
            </a:r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BAE63A4-FE0E-338F-6798-C174904713B5}"/>
              </a:ext>
            </a:extLst>
          </p:cNvPr>
          <p:cNvGrpSpPr/>
          <p:nvPr/>
        </p:nvGrpSpPr>
        <p:grpSpPr>
          <a:xfrm>
            <a:off x="320368" y="775952"/>
            <a:ext cx="653739" cy="170917"/>
            <a:chOff x="462204" y="914403"/>
            <a:chExt cx="653739" cy="170917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BEFB9297-EB92-C2D6-9835-7F30A0A9F5A1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4CCAABC4-B9B6-8D69-0B74-D8F425D26331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066016A6-3A62-4FBE-FF73-F1BE5D604168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BDEAC90D-42FE-C9AC-05E7-4ACAA9B3B854}"/>
              </a:ext>
            </a:extLst>
          </p:cNvPr>
          <p:cNvSpPr txBox="1"/>
          <p:nvPr/>
        </p:nvSpPr>
        <p:spPr>
          <a:xfrm>
            <a:off x="150144" y="1168257"/>
            <a:ext cx="6343962" cy="5078313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../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mask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*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the inputs 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de_input_ids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68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72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96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pad_id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pad token id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sequence length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a causal mask # (1,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causal_mask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create_causal_mask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b="0" dirty="0">
              <a:solidFill>
                <a:srgbClr val="E1E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decoder_input_ids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decoder_input_ids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decoder_input_ids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 shape: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decoder_input_ids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causal_mask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causal_mask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causal_mask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 shape: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causal_mask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B8DD456-B3C6-D56A-00B9-363C5347DB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1872" y="2814419"/>
            <a:ext cx="5401083" cy="5639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76B5ED1-CB0E-DDEF-06FB-BC9D8C3F36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1873" y="4389185"/>
            <a:ext cx="5401083" cy="1857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2379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D8E86B-F3E6-95EA-3831-2EE59B6C31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CF30EEE-FAA2-4238-A9C2-A07B15DC8420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Mask – Create decoder mask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3F1C7CD-30D6-A4F4-C5F4-B25E96E426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F95BB5C1-5D09-D03D-7C6E-FDCF76EE3940}"/>
              </a:ext>
            </a:extLst>
          </p:cNvPr>
          <p:cNvGrpSpPr/>
          <p:nvPr/>
        </p:nvGrpSpPr>
        <p:grpSpPr>
          <a:xfrm>
            <a:off x="88900" y="612774"/>
            <a:ext cx="6489182" cy="6187794"/>
            <a:chOff x="1914206" y="658812"/>
            <a:chExt cx="6489182" cy="6187794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3F2422BE-F1DF-8AB0-89E8-A28B8F48AAAE}"/>
                </a:ext>
              </a:extLst>
            </p:cNvPr>
            <p:cNvSpPr/>
            <p:nvPr/>
          </p:nvSpPr>
          <p:spPr>
            <a:xfrm>
              <a:off x="1914207" y="658812"/>
              <a:ext cx="6489181" cy="618779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B9759831-53FD-EE2B-19B9-DA76FB1BA28E}"/>
                </a:ext>
              </a:extLst>
            </p:cNvPr>
            <p:cNvSpPr/>
            <p:nvPr/>
          </p:nvSpPr>
          <p:spPr>
            <a:xfrm>
              <a:off x="1914206" y="658812"/>
              <a:ext cx="6489181" cy="466344"/>
            </a:xfrm>
            <a:prstGeom prst="rect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D7938EB-B3B8-9FE7-C3EC-4CE732EEB892}"/>
                </a:ext>
              </a:extLst>
            </p:cNvPr>
            <p:cNvSpPr/>
            <p:nvPr/>
          </p:nvSpPr>
          <p:spPr>
            <a:xfrm>
              <a:off x="3062220" y="668161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nb_mask.ipynb</a:t>
              </a:r>
              <a:endParaRPr lang="en-US" dirty="0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BF621177-F2A5-1684-B6D0-050B5BDEDD0E}"/>
                </a:ext>
              </a:extLst>
            </p:cNvPr>
            <p:cNvGrpSpPr/>
            <p:nvPr/>
          </p:nvGrpSpPr>
          <p:grpSpPr>
            <a:xfrm>
              <a:off x="2145674" y="821990"/>
              <a:ext cx="653739" cy="170917"/>
              <a:chOff x="462204" y="914403"/>
              <a:chExt cx="653739" cy="170917"/>
            </a:xfrm>
          </p:grpSpPr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8FA304BB-09F1-0600-3EE9-016805252413}"/>
                  </a:ext>
                </a:extLst>
              </p:cNvPr>
              <p:cNvSpPr/>
              <p:nvPr/>
            </p:nvSpPr>
            <p:spPr>
              <a:xfrm>
                <a:off x="462204" y="922950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6E0E272A-2B32-3B7B-400B-EF6DE695A78C}"/>
                  </a:ext>
                </a:extLst>
              </p:cNvPr>
              <p:cNvSpPr/>
              <p:nvPr/>
            </p:nvSpPr>
            <p:spPr>
              <a:xfrm>
                <a:off x="727119" y="914403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0A7292CE-6344-E2F8-FC15-BB4933354CE0}"/>
                  </a:ext>
                </a:extLst>
              </p:cNvPr>
              <p:cNvSpPr/>
              <p:nvPr/>
            </p:nvSpPr>
            <p:spPr>
              <a:xfrm>
                <a:off x="953573" y="914403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0F2D08D-6119-FAF1-AB59-D4782BFAB1AF}"/>
                </a:ext>
              </a:extLst>
            </p:cNvPr>
            <p:cNvSpPr txBox="1"/>
            <p:nvPr/>
          </p:nvSpPr>
          <p:spPr>
            <a:xfrm>
              <a:off x="1975450" y="1214295"/>
              <a:ext cx="6427938" cy="563231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en-US" b="0" dirty="0">
                  <a:solidFill>
                    <a:srgbClr val="FF9D00"/>
                  </a:solidFill>
                  <a:effectLst/>
                  <a:latin typeface="Consolas" panose="020B0609020204030204" pitchFamily="49" charset="0"/>
                </a:rPr>
                <a:t>import</a:t>
              </a:r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>
                  <a:solidFill>
                    <a:srgbClr val="FFC600"/>
                  </a:solidFill>
                  <a:effectLst/>
                  <a:latin typeface="Consolas" panose="020B0609020204030204" pitchFamily="49" charset="0"/>
                </a:rPr>
                <a:t>sys</a:t>
              </a:r>
              <a:endPara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 err="1">
                  <a:solidFill>
                    <a:srgbClr val="FFC600"/>
                  </a:solidFill>
                  <a:effectLst/>
                  <a:latin typeface="Consolas" panose="020B0609020204030204" pitchFamily="49" charset="0"/>
                </a:rPr>
                <a:t>sys</a:t>
              </a:r>
              <a:r>
                <a:rPr lang="en-US" b="0" dirty="0" err="1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9EFFFF"/>
                  </a:solidFill>
                  <a:effectLst/>
                  <a:latin typeface="Consolas" panose="020B0609020204030204" pitchFamily="49" charset="0"/>
                </a:rPr>
                <a:t>path</a:t>
              </a:r>
              <a:r>
                <a:rPr lang="en-US" b="0" dirty="0" err="1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FFC600"/>
                  </a:solidFill>
                  <a:effectLst/>
                  <a:latin typeface="Consolas" panose="020B0609020204030204" pitchFamily="49" charset="0"/>
                </a:rPr>
                <a:t>append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92FC79"/>
                  </a:solidFill>
                  <a:effectLst/>
                  <a:latin typeface="Consolas" panose="020B0609020204030204" pitchFamily="49" charset="0"/>
                </a:rPr>
                <a:t>'</a:t>
              </a:r>
              <a:r>
                <a:rPr lang="en-US" b="0" dirty="0">
                  <a:solidFill>
                    <a:srgbClr val="A5FF90"/>
                  </a:solidFill>
                  <a:effectLst/>
                  <a:latin typeface="Consolas" panose="020B0609020204030204" pitchFamily="49" charset="0"/>
                </a:rPr>
                <a:t>../</a:t>
              </a:r>
              <a:r>
                <a:rPr lang="en-US" b="0" dirty="0">
                  <a:solidFill>
                    <a:srgbClr val="92FC79"/>
                  </a:solidFill>
                  <a:effectLst/>
                  <a:latin typeface="Consolas" panose="020B0609020204030204" pitchFamily="49" charset="0"/>
                </a:rPr>
                <a:t>'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)</a:t>
              </a:r>
              <a:endPara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>
                  <a:solidFill>
                    <a:srgbClr val="FF9D00"/>
                  </a:solidFill>
                  <a:effectLst/>
                  <a:latin typeface="Consolas" panose="020B0609020204030204" pitchFamily="49" charset="0"/>
                </a:rPr>
                <a:t>import</a:t>
              </a:r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>
                  <a:solidFill>
                    <a:srgbClr val="FFC600"/>
                  </a:solidFill>
                  <a:effectLst/>
                  <a:latin typeface="Consolas" panose="020B0609020204030204" pitchFamily="49" charset="0"/>
                </a:rPr>
                <a:t>torch</a:t>
              </a:r>
              <a:endPara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>
                  <a:solidFill>
                    <a:srgbClr val="FF9D00"/>
                  </a:solidFill>
                  <a:effectLst/>
                  <a:latin typeface="Consolas" panose="020B0609020204030204" pitchFamily="49" charset="0"/>
                </a:rPr>
                <a:t>from</a:t>
              </a:r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 err="1">
                  <a:solidFill>
                    <a:srgbClr val="FFC600"/>
                  </a:solidFill>
                  <a:effectLst/>
                  <a:latin typeface="Consolas" panose="020B0609020204030204" pitchFamily="49" charset="0"/>
                </a:rPr>
                <a:t>transformer</a:t>
              </a:r>
              <a:r>
                <a:rPr lang="en-US" b="0" dirty="0" err="1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FFC600"/>
                  </a:solidFill>
                  <a:effectLst/>
                  <a:latin typeface="Consolas" panose="020B0609020204030204" pitchFamily="49" charset="0"/>
                </a:rPr>
                <a:t>mask</a:t>
              </a:r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>
                  <a:solidFill>
                    <a:srgbClr val="FF9D00"/>
                  </a:solidFill>
                  <a:effectLst/>
                  <a:latin typeface="Consolas" panose="020B0609020204030204" pitchFamily="49" charset="0"/>
                </a:rPr>
                <a:t>import</a:t>
              </a:r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>
                  <a:solidFill>
                    <a:srgbClr val="FF9D00"/>
                  </a:solidFill>
                  <a:effectLst/>
                  <a:latin typeface="Consolas" panose="020B0609020204030204" pitchFamily="49" charset="0"/>
                </a:rPr>
                <a:t>*</a:t>
              </a:r>
              <a:endPara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endParaRPr>
            </a:p>
            <a:p>
              <a:b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b="0" i="1" dirty="0">
                  <a:solidFill>
                    <a:srgbClr val="0088FF"/>
                  </a:solidFill>
                  <a:effectLst/>
                  <a:latin typeface="Consolas" panose="020B0609020204030204" pitchFamily="49" charset="0"/>
                </a:rPr>
                <a:t># Create the inputs </a:t>
              </a:r>
              <a:endPara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 err="1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de_input_ids</a:t>
              </a:r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>
                  <a:solidFill>
                    <a:srgbClr val="FF9D00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 err="1">
                  <a:solidFill>
                    <a:srgbClr val="FFC600"/>
                  </a:solidFill>
                  <a:effectLst/>
                  <a:latin typeface="Consolas" panose="020B0609020204030204" pitchFamily="49" charset="0"/>
                </a:rPr>
                <a:t>torch</a:t>
              </a:r>
              <a:r>
                <a:rPr lang="en-US" b="0" dirty="0" err="1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FFC600"/>
                  </a:solidFill>
                  <a:effectLst/>
                  <a:latin typeface="Consolas" panose="020B0609020204030204" pitchFamily="49" charset="0"/>
                </a:rPr>
                <a:t>tensor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([</a:t>
              </a:r>
              <a:r>
                <a:rPr lang="en-US" b="0" dirty="0">
                  <a:solidFill>
                    <a:srgbClr val="FB94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>
                  <a:solidFill>
                    <a:srgbClr val="FF628C"/>
                  </a:solidFill>
                  <a:effectLst/>
                  <a:latin typeface="Consolas" panose="020B0609020204030204" pitchFamily="49" charset="0"/>
                </a:rPr>
                <a:t>2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,</a:t>
              </a:r>
              <a:r>
                <a:rPr lang="en-US" b="0" dirty="0">
                  <a:solidFill>
                    <a:srgbClr val="FB94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>
                  <a:solidFill>
                    <a:srgbClr val="FF628C"/>
                  </a:solidFill>
                  <a:effectLst/>
                  <a:latin typeface="Consolas" panose="020B0609020204030204" pitchFamily="49" charset="0"/>
                </a:rPr>
                <a:t>68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,</a:t>
              </a:r>
              <a:r>
                <a:rPr lang="en-US" b="0" dirty="0">
                  <a:solidFill>
                    <a:srgbClr val="FB94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>
                  <a:solidFill>
                    <a:srgbClr val="FF628C"/>
                  </a:solidFill>
                  <a:effectLst/>
                  <a:latin typeface="Consolas" panose="020B0609020204030204" pitchFamily="49" charset="0"/>
                </a:rPr>
                <a:t>72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,</a:t>
              </a:r>
              <a:r>
                <a:rPr lang="en-US" b="0" dirty="0">
                  <a:solidFill>
                    <a:srgbClr val="FB94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>
                  <a:solidFill>
                    <a:srgbClr val="FF628C"/>
                  </a:solidFill>
                  <a:effectLst/>
                  <a:latin typeface="Consolas" panose="020B0609020204030204" pitchFamily="49" charset="0"/>
                </a:rPr>
                <a:t>96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,</a:t>
              </a:r>
              <a:r>
                <a:rPr lang="en-US" b="0" dirty="0">
                  <a:solidFill>
                    <a:srgbClr val="FB94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>
                  <a:solidFill>
                    <a:srgbClr val="FF628C"/>
                  </a:solidFill>
                  <a:effectLst/>
                  <a:latin typeface="Consolas" panose="020B0609020204030204" pitchFamily="49" charset="0"/>
                </a:rPr>
                <a:t>0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])</a:t>
              </a:r>
              <a:endPara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 err="1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pad_id</a:t>
              </a:r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>
                  <a:solidFill>
                    <a:srgbClr val="FF9D00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 err="1">
                  <a:solidFill>
                    <a:srgbClr val="FFC600"/>
                  </a:solidFill>
                  <a:effectLst/>
                  <a:latin typeface="Consolas" panose="020B0609020204030204" pitchFamily="49" charset="0"/>
                </a:rPr>
                <a:t>torch</a:t>
              </a:r>
              <a:r>
                <a:rPr lang="en-US" b="0" dirty="0" err="1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FFC600"/>
                  </a:solidFill>
                  <a:effectLst/>
                  <a:latin typeface="Consolas" panose="020B0609020204030204" pitchFamily="49" charset="0"/>
                </a:rPr>
                <a:t>tensor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([</a:t>
              </a:r>
              <a:r>
                <a:rPr lang="en-US" b="0" dirty="0">
                  <a:solidFill>
                    <a:srgbClr val="FF628C"/>
                  </a:solidFill>
                  <a:effectLst/>
                  <a:latin typeface="Consolas" panose="020B0609020204030204" pitchFamily="49" charset="0"/>
                </a:rPr>
                <a:t>0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])</a:t>
              </a:r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i="1" dirty="0">
                  <a:solidFill>
                    <a:srgbClr val="0088FF"/>
                  </a:solidFill>
                  <a:effectLst/>
                  <a:latin typeface="Consolas" panose="020B0609020204030204" pitchFamily="49" charset="0"/>
                </a:rPr>
                <a:t># pad token id</a:t>
              </a:r>
              <a:endPara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 err="1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seq_len</a:t>
              </a:r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>
                  <a:solidFill>
                    <a:srgbClr val="FF9D00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>
                  <a:solidFill>
                    <a:srgbClr val="FF628C"/>
                  </a:solidFill>
                  <a:effectLst/>
                  <a:latin typeface="Consolas" panose="020B0609020204030204" pitchFamily="49" charset="0"/>
                </a:rPr>
                <a:t>5</a:t>
              </a:r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i="1" dirty="0">
                  <a:solidFill>
                    <a:srgbClr val="0088FF"/>
                  </a:solidFill>
                  <a:effectLst/>
                  <a:latin typeface="Consolas" panose="020B0609020204030204" pitchFamily="49" charset="0"/>
                </a:rPr>
                <a:t># sequence length</a:t>
              </a:r>
              <a:endPara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endParaRPr>
            </a:p>
            <a:p>
              <a:b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b="0" i="1" dirty="0">
                  <a:solidFill>
                    <a:srgbClr val="0088FF"/>
                  </a:solidFill>
                  <a:effectLst/>
                  <a:latin typeface="Consolas" panose="020B0609020204030204" pitchFamily="49" charset="0"/>
                </a:rPr>
                <a:t># Create decoder mask # (1, </a:t>
              </a:r>
              <a:r>
                <a:rPr lang="en-US" b="0" i="1" dirty="0" err="1">
                  <a:solidFill>
                    <a:srgbClr val="0088FF"/>
                  </a:solidFill>
                  <a:effectLst/>
                  <a:latin typeface="Consolas" panose="020B0609020204030204" pitchFamily="49" charset="0"/>
                </a:rPr>
                <a:t>seq_len</a:t>
              </a:r>
              <a:r>
                <a:rPr lang="en-US" b="0" i="1" dirty="0">
                  <a:solidFill>
                    <a:srgbClr val="0088FF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i="1" dirty="0" err="1">
                  <a:solidFill>
                    <a:srgbClr val="0088FF"/>
                  </a:solidFill>
                  <a:effectLst/>
                  <a:latin typeface="Consolas" panose="020B0609020204030204" pitchFamily="49" charset="0"/>
                </a:rPr>
                <a:t>seq_len</a:t>
              </a:r>
              <a:r>
                <a:rPr lang="en-US" b="0" i="1" dirty="0">
                  <a:solidFill>
                    <a:srgbClr val="0088FF"/>
                  </a:solidFill>
                  <a:effectLst/>
                  <a:latin typeface="Consolas" panose="020B0609020204030204" pitchFamily="49" charset="0"/>
                </a:rPr>
                <a:t>)</a:t>
              </a:r>
              <a:endPara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 err="1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decoder_mask</a:t>
              </a:r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>
                  <a:solidFill>
                    <a:srgbClr val="FF9D00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 err="1">
                  <a:solidFill>
                    <a:srgbClr val="FFC600"/>
                  </a:solidFill>
                  <a:effectLst/>
                  <a:latin typeface="Consolas" panose="020B0609020204030204" pitchFamily="49" charset="0"/>
                </a:rPr>
                <a:t>create_decoder_mask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dirty="0">
                  <a:solidFill>
                    <a:srgbClr val="E1EFFF"/>
                  </a:solidFill>
                  <a:latin typeface="Consolas" panose="020B0609020204030204" pitchFamily="49" charset="0"/>
                </a:rPr>
                <a:t>	</a:t>
              </a:r>
              <a:r>
                <a:rPr lang="en-US" b="0" dirty="0" err="1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de_input_ids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,</a:t>
              </a:r>
              <a:r>
                <a:rPr lang="en-US" b="0" dirty="0">
                  <a:solidFill>
                    <a:srgbClr val="FB94FF"/>
                  </a:solidFill>
                  <a:effectLst/>
                  <a:latin typeface="Consolas" panose="020B0609020204030204" pitchFamily="49" charset="0"/>
                </a:rPr>
                <a:t> </a:t>
              </a:r>
            </a:p>
            <a:p>
              <a:r>
                <a:rPr lang="en-US" dirty="0">
                  <a:solidFill>
                    <a:srgbClr val="FB94FF"/>
                  </a:solidFill>
                  <a:latin typeface="Consolas" panose="020B0609020204030204" pitchFamily="49" charset="0"/>
                </a:rPr>
                <a:t>					</a:t>
              </a:r>
              <a:r>
                <a:rPr lang="en-US" b="0" dirty="0" err="1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pad_id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,</a:t>
              </a:r>
              <a:r>
                <a:rPr lang="en-US" b="0" dirty="0">
                  <a:solidFill>
                    <a:srgbClr val="FB94FF"/>
                  </a:solidFill>
                  <a:effectLst/>
                  <a:latin typeface="Consolas" panose="020B0609020204030204" pitchFamily="49" charset="0"/>
                </a:rPr>
                <a:t> </a:t>
              </a:r>
            </a:p>
            <a:p>
              <a:r>
                <a:rPr lang="en-US" dirty="0">
                  <a:solidFill>
                    <a:srgbClr val="FB94FF"/>
                  </a:solidFill>
                  <a:latin typeface="Consolas" panose="020B0609020204030204" pitchFamily="49" charset="0"/>
                </a:rPr>
                <a:t>					</a:t>
              </a:r>
              <a:r>
                <a:rPr lang="en-US" b="0" dirty="0" err="1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seq_len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endPara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>
                  <a:solidFill>
                    <a:srgbClr val="FFC600"/>
                  </a:solidFill>
                  <a:effectLst/>
                  <a:latin typeface="Consolas" panose="020B0609020204030204" pitchFamily="49" charset="0"/>
                </a:rPr>
                <a:t>print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92FC79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lang="en-US" b="0" dirty="0" err="1">
                  <a:solidFill>
                    <a:srgbClr val="A5FF90"/>
                  </a:solidFill>
                  <a:effectLst/>
                  <a:latin typeface="Consolas" panose="020B0609020204030204" pitchFamily="49" charset="0"/>
                </a:rPr>
                <a:t>decoder_input_ids</a:t>
              </a:r>
              <a:r>
                <a:rPr lang="en-US" b="0" dirty="0">
                  <a:solidFill>
                    <a:srgbClr val="A5FF90"/>
                  </a:solidFill>
                  <a:effectLst/>
                  <a:latin typeface="Consolas" panose="020B0609020204030204" pitchFamily="49" charset="0"/>
                </a:rPr>
                <a:t>:</a:t>
              </a:r>
              <a:r>
                <a:rPr lang="en-US" b="0" dirty="0">
                  <a:solidFill>
                    <a:srgbClr val="92FC79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,</a:t>
              </a:r>
              <a:r>
                <a:rPr lang="en-US" b="0" dirty="0">
                  <a:solidFill>
                    <a:srgbClr val="FB94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 err="1">
                  <a:solidFill>
                    <a:srgbClr val="FB94FF"/>
                  </a:solidFill>
                  <a:effectLst/>
                  <a:latin typeface="Consolas" panose="020B0609020204030204" pitchFamily="49" charset="0"/>
                </a:rPr>
                <a:t>decoder_input_ids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)</a:t>
              </a:r>
              <a:endPara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>
                  <a:solidFill>
                    <a:srgbClr val="FFC600"/>
                  </a:solidFill>
                  <a:effectLst/>
                  <a:latin typeface="Consolas" panose="020B0609020204030204" pitchFamily="49" charset="0"/>
                </a:rPr>
                <a:t>print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92FC79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lang="en-US" b="0" dirty="0" err="1">
                  <a:solidFill>
                    <a:srgbClr val="A5FF90"/>
                  </a:solidFill>
                  <a:effectLst/>
                  <a:latin typeface="Consolas" panose="020B0609020204030204" pitchFamily="49" charset="0"/>
                </a:rPr>
                <a:t>decoder_input_ids</a:t>
              </a:r>
              <a:r>
                <a:rPr lang="en-US" b="0" dirty="0">
                  <a:solidFill>
                    <a:srgbClr val="A5FF90"/>
                  </a:solidFill>
                  <a:effectLst/>
                  <a:latin typeface="Consolas" panose="020B0609020204030204" pitchFamily="49" charset="0"/>
                </a:rPr>
                <a:t> shape:</a:t>
              </a:r>
              <a:r>
                <a:rPr lang="en-US" b="0" dirty="0">
                  <a:solidFill>
                    <a:srgbClr val="92FC79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,</a:t>
              </a:r>
              <a:r>
                <a:rPr lang="en-US" b="0" dirty="0">
                  <a:solidFill>
                    <a:srgbClr val="FB94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 err="1">
                  <a:solidFill>
                    <a:srgbClr val="FB94FF"/>
                  </a:solidFill>
                  <a:effectLst/>
                  <a:latin typeface="Consolas" panose="020B0609020204030204" pitchFamily="49" charset="0"/>
                </a:rPr>
                <a:t>decoder_input_ids</a:t>
              </a:r>
              <a:r>
                <a:rPr lang="en-US" b="0" dirty="0" err="1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9EFFFF"/>
                  </a:solidFill>
                  <a:effectLst/>
                  <a:latin typeface="Consolas" panose="020B0609020204030204" pitchFamily="49" charset="0"/>
                </a:rPr>
                <a:t>shape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r>
                <a:rPr lang="en-US" b="0" dirty="0">
                  <a:solidFill>
                    <a:srgbClr val="FFC600"/>
                  </a:solidFill>
                  <a:effectLst/>
                  <a:latin typeface="Consolas" panose="020B0609020204030204" pitchFamily="49" charset="0"/>
                </a:rPr>
                <a:t>print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92FC79"/>
                  </a:solidFill>
                  <a:effectLst/>
                  <a:latin typeface="Consolas" panose="020B0609020204030204" pitchFamily="49" charset="0"/>
                </a:rPr>
                <a:t>'</a:t>
              </a:r>
              <a:r>
                <a:rPr lang="en-US" b="0" dirty="0" err="1">
                  <a:solidFill>
                    <a:srgbClr val="A5FF90"/>
                  </a:solidFill>
                  <a:effectLst/>
                  <a:latin typeface="Consolas" panose="020B0609020204030204" pitchFamily="49" charset="0"/>
                </a:rPr>
                <a:t>decoder_mask</a:t>
              </a:r>
              <a:r>
                <a:rPr lang="en-US" b="0" dirty="0">
                  <a:solidFill>
                    <a:srgbClr val="A5FF90"/>
                  </a:solidFill>
                  <a:effectLst/>
                  <a:latin typeface="Consolas" panose="020B0609020204030204" pitchFamily="49" charset="0"/>
                </a:rPr>
                <a:t>: </a:t>
              </a:r>
              <a:r>
                <a:rPr lang="en-US" b="0" dirty="0">
                  <a:solidFill>
                    <a:srgbClr val="FF628C"/>
                  </a:solidFill>
                  <a:effectLst/>
                  <a:latin typeface="Consolas" panose="020B0609020204030204" pitchFamily="49" charset="0"/>
                </a:rPr>
                <a:t>\n</a:t>
              </a:r>
              <a:r>
                <a:rPr lang="en-US" b="0" dirty="0">
                  <a:solidFill>
                    <a:srgbClr val="92FC79"/>
                  </a:solidFill>
                  <a:effectLst/>
                  <a:latin typeface="Consolas" panose="020B0609020204030204" pitchFamily="49" charset="0"/>
                </a:rPr>
                <a:t>'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,</a:t>
              </a:r>
              <a:r>
                <a:rPr lang="en-US" b="0" dirty="0">
                  <a:solidFill>
                    <a:srgbClr val="FB94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 err="1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decoder_mask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)</a:t>
              </a:r>
              <a:endPara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>
                  <a:solidFill>
                    <a:srgbClr val="FFC600"/>
                  </a:solidFill>
                  <a:effectLst/>
                  <a:latin typeface="Consolas" panose="020B0609020204030204" pitchFamily="49" charset="0"/>
                </a:rPr>
                <a:t>print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92FC79"/>
                  </a:solidFill>
                  <a:effectLst/>
                  <a:latin typeface="Consolas" panose="020B0609020204030204" pitchFamily="49" charset="0"/>
                </a:rPr>
                <a:t>'</a:t>
              </a:r>
              <a:r>
                <a:rPr lang="en-US" b="0" dirty="0" err="1">
                  <a:solidFill>
                    <a:srgbClr val="A5FF90"/>
                  </a:solidFill>
                  <a:effectLst/>
                  <a:latin typeface="Consolas" panose="020B0609020204030204" pitchFamily="49" charset="0"/>
                </a:rPr>
                <a:t>decoder_mask</a:t>
              </a:r>
              <a:r>
                <a:rPr lang="en-US" b="0" dirty="0">
                  <a:solidFill>
                    <a:srgbClr val="A5FF90"/>
                  </a:solidFill>
                  <a:effectLst/>
                  <a:latin typeface="Consolas" panose="020B0609020204030204" pitchFamily="49" charset="0"/>
                </a:rPr>
                <a:t> shape:</a:t>
              </a:r>
              <a:r>
                <a:rPr lang="en-US" b="0" dirty="0">
                  <a:solidFill>
                    <a:srgbClr val="92FC79"/>
                  </a:solidFill>
                  <a:effectLst/>
                  <a:latin typeface="Consolas" panose="020B0609020204030204" pitchFamily="49" charset="0"/>
                </a:rPr>
                <a:t>'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,</a:t>
              </a:r>
              <a:r>
                <a:rPr lang="en-US" b="0" dirty="0">
                  <a:solidFill>
                    <a:srgbClr val="FB94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 err="1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decoder_mask</a:t>
              </a:r>
              <a:r>
                <a:rPr lang="en-US" b="0" dirty="0" err="1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9EFFFF"/>
                  </a:solidFill>
                  <a:effectLst/>
                  <a:latin typeface="Consolas" panose="020B0609020204030204" pitchFamily="49" charset="0"/>
                </a:rPr>
                <a:t>shape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)</a:t>
              </a:r>
              <a:endPara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36B2472F-4F02-AA31-CC6E-625D8632FA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5702" y="2838627"/>
            <a:ext cx="5168908" cy="53967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F4BEC42-784B-B15F-9415-73B2FD29B7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5702" y="4943183"/>
            <a:ext cx="5168908" cy="1857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2139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79005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BA2CFC5-7A19-13F6-5A0F-20593B3DEC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A930249-8242-4E2B-AF17-C018264883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BDD999-C5E1-4B3E-A710-768673819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pic>
        <p:nvPicPr>
          <p:cNvPr id="4" name="Picture 3" descr="101010 baris data untuk tanda tanpa batas">
            <a:extLst>
              <a:ext uri="{FF2B5EF4-FFF2-40B4-BE49-F238E27FC236}">
                <a16:creationId xmlns:a16="http://schemas.microsoft.com/office/drawing/2014/main" id="{977C036D-E442-3516-94A2-BE438E614B3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t="13128"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E5516E4-FA6B-0632-CDED-1B3A019587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1122363"/>
            <a:ext cx="9795637" cy="222077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dirty="0">
                <a:solidFill>
                  <a:srgbClr val="FFFFFF"/>
                </a:solidFill>
                <a:latin typeface="+mj-lt"/>
              </a:rPr>
              <a:t>Data – Data Preprocessor Class</a:t>
            </a:r>
          </a:p>
        </p:txBody>
      </p:sp>
    </p:spTree>
    <p:extLst>
      <p:ext uri="{BB962C8B-B14F-4D97-AF65-F5344CB8AC3E}">
        <p14:creationId xmlns:p14="http://schemas.microsoft.com/office/powerpoint/2010/main" val="11117705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3545E8-8CD5-3B3F-B761-8237A39335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7D8A66E-53ED-54AD-30C3-589B2BA50229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Data – Data Preprocessor class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D07D210-32C0-D924-EB76-E9BF353E740A}"/>
              </a:ext>
            </a:extLst>
          </p:cNvPr>
          <p:cNvSpPr/>
          <p:nvPr/>
        </p:nvSpPr>
        <p:spPr>
          <a:xfrm>
            <a:off x="241421" y="658813"/>
            <a:ext cx="11716281" cy="576064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B053201-082D-B1EA-5492-095B82B465CD}"/>
              </a:ext>
            </a:extLst>
          </p:cNvPr>
          <p:cNvSpPr/>
          <p:nvPr/>
        </p:nvSpPr>
        <p:spPr>
          <a:xfrm>
            <a:off x="234298" y="658813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5387588-8C3F-E349-CA2C-CDDEB34BF5AD}"/>
              </a:ext>
            </a:extLst>
          </p:cNvPr>
          <p:cNvSpPr/>
          <p:nvPr/>
        </p:nvSpPr>
        <p:spPr>
          <a:xfrm>
            <a:off x="1382312" y="658812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data.py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9A41750-B8D5-1985-C2B2-99F707C5AB00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EA9B272-626F-5DB8-D7AB-603E324C8E3F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7CBCA12F-AB38-308B-A614-D27A08E54722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466B65D-79C6-9D15-EF1C-4400FDFACC3E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B127AEBF-DE5B-F699-2229-347162CEF63E}"/>
              </a:ext>
            </a:extLst>
          </p:cNvPr>
          <p:cNvSpPr txBox="1"/>
          <p:nvPr/>
        </p:nvSpPr>
        <p:spPr>
          <a:xfrm>
            <a:off x="295541" y="1204946"/>
            <a:ext cx="11662161" cy="5078313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utils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Dataset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mask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create_encoder_mask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create_decoder_mask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DataPreprocessor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Dataset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</a:t>
            </a:r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dataset,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tokenizer_tgt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language_src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language_tgt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        	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  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Store the parameters.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dataset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dataset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tokenizer_src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tokenizer_tgt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tokenizer_tgt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language_src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language_src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language_tgt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language_tgt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seq_len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C7C2762-B67F-5EB2-6E70-45CE547ACD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2964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5490CA-4719-64EF-085C-D36E05A80B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446437E-325C-AFAB-C6B8-223A1E2FDF3F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Data – Data Preprocessor class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B11D064-D7E6-A40B-44F3-13DBF11221C2}"/>
              </a:ext>
            </a:extLst>
          </p:cNvPr>
          <p:cNvSpPr/>
          <p:nvPr/>
        </p:nvSpPr>
        <p:spPr>
          <a:xfrm>
            <a:off x="241421" y="658813"/>
            <a:ext cx="11716281" cy="576064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D3AAF3B-C4CC-88AC-57C9-815ED5533E55}"/>
              </a:ext>
            </a:extLst>
          </p:cNvPr>
          <p:cNvSpPr/>
          <p:nvPr/>
        </p:nvSpPr>
        <p:spPr>
          <a:xfrm>
            <a:off x="234298" y="658813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C7EB133-138E-2BB1-81B4-9A0656589FE9}"/>
              </a:ext>
            </a:extLst>
          </p:cNvPr>
          <p:cNvSpPr/>
          <p:nvPr/>
        </p:nvSpPr>
        <p:spPr>
          <a:xfrm>
            <a:off x="1382312" y="658812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data.py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6DEF58AF-C859-E3EF-88A3-DAC71110AD95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102B262-7C8B-6394-FB9A-95A57CC26651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C962B1DE-8A14-915B-12C4-3346E996F7E0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26F7561-7C9F-11DE-BA0A-2094B863FA6C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32DEFF0F-645E-255A-9C08-DF73754EECB1}"/>
              </a:ext>
            </a:extLst>
          </p:cNvPr>
          <p:cNvSpPr txBox="1"/>
          <p:nvPr/>
        </p:nvSpPr>
        <p:spPr>
          <a:xfrm>
            <a:off x="295541" y="1204946"/>
            <a:ext cx="11662161" cy="424731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   # Get the token ids for the special tokens.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sos_token_id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token_to_id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[SOS]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)],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					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dtype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int64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eos_token_id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token_to_id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[EOS]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)],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					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dtype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int64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pad_token_id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token_to_id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[PAD]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)],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					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dtype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int64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The __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__ method returns the number of items in the dataset.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dataset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9D0927D-8805-189E-6330-6921B2DD01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24083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6EFCDC-60D3-AF65-62B5-E5912F880E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0CDBD53-922C-CED4-7FF4-4A5177DA8700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Data – Data Preprocessor class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7263F31-A7FC-670E-9964-14CD7E362165}"/>
              </a:ext>
            </a:extLst>
          </p:cNvPr>
          <p:cNvSpPr/>
          <p:nvPr/>
        </p:nvSpPr>
        <p:spPr>
          <a:xfrm>
            <a:off x="241421" y="658813"/>
            <a:ext cx="11716281" cy="590144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CD5CB8C-4D2D-F42A-A318-4372372FA208}"/>
              </a:ext>
            </a:extLst>
          </p:cNvPr>
          <p:cNvSpPr/>
          <p:nvPr/>
        </p:nvSpPr>
        <p:spPr>
          <a:xfrm>
            <a:off x="234298" y="658813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97596AB-D21E-9ED7-78B9-31CCF8850DA4}"/>
              </a:ext>
            </a:extLst>
          </p:cNvPr>
          <p:cNvSpPr/>
          <p:nvPr/>
        </p:nvSpPr>
        <p:spPr>
          <a:xfrm>
            <a:off x="1382312" y="658812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data.py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8682F41-C035-ED0C-17DE-082CE78BA62B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DA4ED7F-BD8D-0F9C-240B-A9B449E58FCD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53FB80B-B0BA-3200-6D3B-C9733027A118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2D76177-88D7-7ACD-0E21-302720A56711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32CA7419-C36E-1C51-E85E-95BD7E5DF805}"/>
              </a:ext>
            </a:extLst>
          </p:cNvPr>
          <p:cNvSpPr txBox="1"/>
          <p:nvPr/>
        </p:nvSpPr>
        <p:spPr>
          <a:xfrm>
            <a:off x="295541" y="1204946"/>
            <a:ext cx="11662161" cy="5078313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The __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getitem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__ method returns the preprocessed data for the item at the given index.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getitem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idx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Get the item from the dataset.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item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dataset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idx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Get the source and target texts from the item.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text_src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item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translation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language_src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text_tgt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item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translation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language_tgt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Tokenize the source and target texts.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encoder_token_ids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encode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text_src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					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dtype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int64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decoder_token_ids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tokenizer_tgt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encode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text_tgt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					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dtype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int64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	</a:t>
            </a:r>
          </a:p>
          <a:p>
            <a:r>
              <a:rPr lang="en-US" i="1" dirty="0">
                <a:solidFill>
                  <a:srgbClr val="FFFFFF"/>
                </a:solidFill>
                <a:latin typeface="Consolas" panose="020B0609020204030204" pitchFamily="49" charset="0"/>
              </a:rPr>
              <a:t>	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Calculate the number of padding tokens needed for the encoder and decoder inputs.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encoder_padding_num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encoder_token_ids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i="1" dirty="0">
                <a:solidFill>
                  <a:srgbClr val="FFFFFF"/>
                </a:solidFill>
                <a:latin typeface="Consolas" panose="020B0609020204030204" pitchFamily="49" charset="0"/>
              </a:rPr>
              <a:t>	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decoder_padding_num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decoder_token_ids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AB06AA6-CAB8-2F9A-EA44-C592306FF1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8931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4A3077-1F3C-A283-C77E-A25C5DDE7B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75C4669-30F0-6E98-F0FB-AD2C4990D319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Data – Data Preprocessor class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F717D59-6EB6-3E5F-24BE-E14AD09D5B83}"/>
              </a:ext>
            </a:extLst>
          </p:cNvPr>
          <p:cNvSpPr/>
          <p:nvPr/>
        </p:nvSpPr>
        <p:spPr>
          <a:xfrm>
            <a:off x="241421" y="658813"/>
            <a:ext cx="11716281" cy="617844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538E410-0E6C-2666-F175-A064A2716BC1}"/>
              </a:ext>
            </a:extLst>
          </p:cNvPr>
          <p:cNvSpPr/>
          <p:nvPr/>
        </p:nvSpPr>
        <p:spPr>
          <a:xfrm>
            <a:off x="234298" y="658813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E73436B-DFD5-0CF9-063F-574D4479DD8E}"/>
              </a:ext>
            </a:extLst>
          </p:cNvPr>
          <p:cNvSpPr/>
          <p:nvPr/>
        </p:nvSpPr>
        <p:spPr>
          <a:xfrm>
            <a:off x="1382312" y="658812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data.py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0D87D9E-EBD5-93DE-BD34-0A386E10A1D0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FBACA85-3A07-2E67-6C8B-4528F552AE6D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0CA4188-9F34-1E75-3D61-84181977599B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80C37A22-FD98-F8D2-A3C8-138311578EFC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4B5D915A-6F91-E074-85AF-AD9D1E63F08D}"/>
              </a:ext>
            </a:extLst>
          </p:cNvPr>
          <p:cNvSpPr txBox="1"/>
          <p:nvPr/>
        </p:nvSpPr>
        <p:spPr>
          <a:xfrm>
            <a:off x="295541" y="1204946"/>
            <a:ext cx="11662161" cy="563231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	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the encoder and decoder inputs and the decoder target.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encoder_input_ids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cat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sos_token_id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encoder_token_ids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eos_token_id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pad_token_id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repeat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encoder_padding_num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decoder_input_ids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cat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sos_token_id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decoder_token_ids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pad_token_id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repeat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decoder_padding_num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decoder_target_ids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cat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decoder_token_ids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eos_token_id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pad_token_id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repeat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decoder_padding_num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(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5490A4F-CEC6-FE9F-E0EE-0356504FC6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42283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CB451D-B0A3-9977-8FC1-15C22FA6B1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C240C68-0592-99AC-7BAA-CD5EA48B94F1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Data – Data Preprocessor class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7E9E0FE-0D23-88EC-591A-C3793B91E8C2}"/>
              </a:ext>
            </a:extLst>
          </p:cNvPr>
          <p:cNvSpPr/>
          <p:nvPr/>
        </p:nvSpPr>
        <p:spPr>
          <a:xfrm>
            <a:off x="241421" y="658813"/>
            <a:ext cx="11716281" cy="576064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AA32F8A-FC47-87F5-4A5E-B4946A5404D9}"/>
              </a:ext>
            </a:extLst>
          </p:cNvPr>
          <p:cNvSpPr/>
          <p:nvPr/>
        </p:nvSpPr>
        <p:spPr>
          <a:xfrm>
            <a:off x="234298" y="658813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9C966AB-36C6-DBD4-AE8F-0598B2B149C9}"/>
              </a:ext>
            </a:extLst>
          </p:cNvPr>
          <p:cNvSpPr/>
          <p:nvPr/>
        </p:nvSpPr>
        <p:spPr>
          <a:xfrm>
            <a:off x="1382312" y="658812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data.py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435727C-AFBA-1E1B-A65C-BA35034FAEB7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00FE280-BCE7-1082-D169-07FB90AED4C5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887A884C-8C84-E210-A73D-6763184482DA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1B2EF02-2CD7-572B-F617-FFDB3AD28833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86F69955-5AF7-457E-ECE3-EF5F6721E222}"/>
              </a:ext>
            </a:extLst>
          </p:cNvPr>
          <p:cNvSpPr txBox="1"/>
          <p:nvPr/>
        </p:nvSpPr>
        <p:spPr>
          <a:xfrm>
            <a:off x="295541" y="1204946"/>
            <a:ext cx="11662161" cy="5078313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the masks for the encoder and decoder inputs, (1, 1,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create_encoder_mask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encoder_input_ids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pad_token_id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i="1" dirty="0">
              <a:solidFill>
                <a:srgbClr val="0088FF"/>
              </a:solidFill>
              <a:effectLst/>
              <a:latin typeface="Consolas" panose="020B0609020204030204" pitchFamily="49" charset="0"/>
            </a:endParaRPr>
          </a:p>
          <a:p>
            <a:endParaRPr lang="en-US" b="0" i="1" dirty="0">
              <a:solidFill>
                <a:srgbClr val="0088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the masks for the decoder inputs (1,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decoder_mask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create_decoder_mask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decoder_input_ids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pad_token_id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				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Return the preprocessed data.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output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text_src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text_src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text_tgt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text_tgt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encoder_input_ids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encoder_input_ids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decoder_input_ids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decoder_input_ids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decoder_target_ids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decoder_target_ids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decoder_mask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decoder_mask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output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8995CE4-0B7B-404B-71C5-02BE27A19A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41240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460608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E8144F-2125-CD86-C988-48E1C5812E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46407-124C-E376-2C6D-CE4DE21C1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process for transformer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D0BA9FF-1FBD-C4EA-85E4-CEE099FCA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7493" y="2095500"/>
            <a:ext cx="9417014" cy="3255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0E84FB1-9CF8-3344-1B5C-F77659BD7B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05674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C12DBE-A7B9-3596-69A7-E5276EC015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7C3EF9B5-76CB-DC2D-F4E6-80CF5046CDC6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C01A752-EC9E-7A5E-655A-00180A02172F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F53E477-4EC7-150D-2661-D4FFD47CA8E5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A11ABA1-AE4F-FCC5-7235-A772787D0FC3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utils.py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CDEDD82A-8F46-F997-8B8B-1C08E29C4E87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2946AA9B-9B9A-69FC-13B9-32C1B2C6EA49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5E56E841-8F15-A0C5-F70B-2DDC74B427F1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4B99264B-95A2-1951-6E75-A00D873913A3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E944159E-D7A0-E757-1CF2-419A3656EA84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708446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Utils – Preprocessing data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236234-0F55-DA9F-2CE0-30A5F4E9B442}"/>
              </a:ext>
            </a:extLst>
          </p:cNvPr>
          <p:cNvSpPr txBox="1"/>
          <p:nvPr/>
        </p:nvSpPr>
        <p:spPr>
          <a:xfrm>
            <a:off x="291979" y="1239144"/>
            <a:ext cx="6271191" cy="52629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preprocessing_data</a:t>
            </a:r>
            <a:r>
              <a:rPr lang="en-US" sz="1400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sz="1400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</a:t>
            </a:r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Get the raw dataset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raw_dataset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get_dataset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(config)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tokenizers for the source &amp; target languages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get_tokenizer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(config,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raw_dataset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	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language_source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tokenizer_tgt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get_tokenizer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(config,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raw_dataset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	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language_target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Calculate the sizes of the training, validation, and 	test sets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train_ds_size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raw_dataset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0.7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val_ds_size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raw_dataset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0.2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test_ds_size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raw_dataset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train_ds_size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			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val_ds_size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Split the raw dataset into training, validation, and 	test sets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train_raw_dataset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val_raw_dataset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test_raw_dataset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	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random_split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raw_dataset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train_ds_size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	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val_ds_size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test_ds_size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D6A395B-5F0B-239C-BAA4-BE94DA64F4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9DF0EDF-42E6-F37F-A869-849A32D4A849}"/>
              </a:ext>
            </a:extLst>
          </p:cNvPr>
          <p:cNvSpPr txBox="1"/>
          <p:nvPr/>
        </p:nvSpPr>
        <p:spPr>
          <a:xfrm>
            <a:off x="6708448" y="1239144"/>
            <a:ext cx="5191573" cy="52629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Preprocess the training, validation, and test sets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train_ds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DataPreprocessor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train_raw_dataset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1400" dirty="0">
                <a:solidFill>
                  <a:srgbClr val="FFFFFF"/>
                </a:solidFill>
                <a:latin typeface="Consolas" panose="020B0609020204030204" pitchFamily="49" charset="0"/>
              </a:rPr>
              <a:t>       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tokenizer_tgt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language_source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language_target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],)</a:t>
            </a:r>
          </a:p>
          <a:p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val_ds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DataPreprocessor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val_raw_dataset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tokenizer_tgt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language_source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language_target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],)</a:t>
            </a:r>
          </a:p>
          <a:p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test_ds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DataPreprocessor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test_raw_dataset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tokenizer_tgt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language_source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language_target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</a:t>
            </a:r>
          </a:p>
        </p:txBody>
      </p:sp>
    </p:spTree>
    <p:extLst>
      <p:ext uri="{BB962C8B-B14F-4D97-AF65-F5344CB8AC3E}">
        <p14:creationId xmlns:p14="http://schemas.microsoft.com/office/powerpoint/2010/main" val="307563140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033597-BC4D-D2B4-5F16-EE40E86D67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E40AAC7C-2E7F-CE55-0230-4CB22B55962A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75A3847-51A9-7FDB-E912-679A16A75E01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B4A421B-6178-D7A4-811E-AE1FDE81BCC0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0AAF38F-8DB7-52BC-1EBA-71021D0BA841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utils.py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5FE0666-A818-94C5-35CC-C2A73CDA7360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AD3D7A9F-77C3-4F3E-AD35-8DB03EC56BDF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C2FA2301-53D5-2120-0353-55273F0BE648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5BA03C71-C58F-1DF5-660E-35BB19C566D7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2D2C3105-C404-2AEA-93E8-238064299592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708446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Utils – Preprocessing data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CA8B33-F608-AC8A-8F53-045D7FD92258}"/>
              </a:ext>
            </a:extLst>
          </p:cNvPr>
          <p:cNvSpPr txBox="1"/>
          <p:nvPr/>
        </p:nvSpPr>
        <p:spPr>
          <a:xfrm>
            <a:off x="291979" y="1239144"/>
            <a:ext cx="11569584" cy="28931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</a:t>
            </a:r>
            <a:r>
              <a:rPr lang="en-US" sz="14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DataLoaders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for the training, validation, and test sets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train_dataloader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DataLoader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train_ds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shuffle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val_dataloader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DataLoader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val_ds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shuffle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test_dataloader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DataLoader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test_ds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shuffle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train_dataloader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val_dataloader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test_dataloader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tokenizer_tgt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C91DEA8-EBBB-A072-6C9D-09C42BA63D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2710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391582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9A2C03-D2C7-90C4-55B9-9A1643D592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3DB14-8C7D-9C6A-AE9E-88B3A9457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Plan (2/4)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65B878A2-AD31-0276-1958-939E8821CF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100" y="1690688"/>
            <a:ext cx="7543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99658C6-F29D-A1C2-6BCC-EDE2DCB7F6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3993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E9F62C-6C29-7F50-5854-01DF2C4551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668E6F3-1D91-B1D5-6EEE-A466017C01B8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Layer – Input Embedding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EF79999-E047-701A-9A28-5231D28C3E4D}"/>
              </a:ext>
            </a:extLst>
          </p:cNvPr>
          <p:cNvSpPr/>
          <p:nvPr/>
        </p:nvSpPr>
        <p:spPr>
          <a:xfrm>
            <a:off x="241421" y="658813"/>
            <a:ext cx="11716281" cy="576064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A41A209-D2BC-7DC3-7DE6-AC5ABE67A154}"/>
              </a:ext>
            </a:extLst>
          </p:cNvPr>
          <p:cNvSpPr/>
          <p:nvPr/>
        </p:nvSpPr>
        <p:spPr>
          <a:xfrm>
            <a:off x="234298" y="658813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11648DC-79C9-EE52-367E-C44AB412DDDF}"/>
              </a:ext>
            </a:extLst>
          </p:cNvPr>
          <p:cNvSpPr/>
          <p:nvPr/>
        </p:nvSpPr>
        <p:spPr>
          <a:xfrm>
            <a:off x="1382312" y="658812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layer.py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A16B74F-3214-9541-AD6F-1FCC0B428465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24F9EAE-7DA7-0580-7C77-8BE8454D2E9B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C661191-C2A1-D0F2-0317-1CA5B43F7A97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F625F41-5091-5D1F-DDF7-FDBF3CECE162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B8A31F07-DF4F-E59A-15E1-8DB182160566}"/>
              </a:ext>
            </a:extLst>
          </p:cNvPr>
          <p:cNvSpPr txBox="1"/>
          <p:nvPr/>
        </p:nvSpPr>
        <p:spPr>
          <a:xfrm>
            <a:off x="295541" y="1204946"/>
            <a:ext cx="11662161" cy="480131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math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InputEmbedding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Module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</a:t>
            </a:r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vocab_size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embedding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Embedding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vocab_size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forward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x: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Apply the embedding layer to the input,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and then scales the result by the square root of the embedding dimensionality.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embedding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(x)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math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sqrt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		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E815D4C-DEF1-A28F-A8EA-EE72E4A599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57812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3DDB13-C2FD-93F8-D8E7-04E478C6A7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E306BA7-BB08-581A-60B0-2A3F469611FA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Layer – Input Embedding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17B20EA-51D9-7047-7E31-5CD01AE6FD02}"/>
              </a:ext>
            </a:extLst>
          </p:cNvPr>
          <p:cNvSpPr/>
          <p:nvPr/>
        </p:nvSpPr>
        <p:spPr>
          <a:xfrm>
            <a:off x="234297" y="658811"/>
            <a:ext cx="11792860" cy="61317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903DACF-5D99-B21B-13BD-3EA36155D811}"/>
              </a:ext>
            </a:extLst>
          </p:cNvPr>
          <p:cNvSpPr/>
          <p:nvPr/>
        </p:nvSpPr>
        <p:spPr>
          <a:xfrm>
            <a:off x="234297" y="658813"/>
            <a:ext cx="11792859" cy="46147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F7B9BD7-CFC8-41C8-A9AA-4E7B3B308C11}"/>
              </a:ext>
            </a:extLst>
          </p:cNvPr>
          <p:cNvSpPr/>
          <p:nvPr/>
        </p:nvSpPr>
        <p:spPr>
          <a:xfrm>
            <a:off x="1382312" y="658812"/>
            <a:ext cx="3572243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nb_input_embedding.ipynb</a:t>
            </a:r>
            <a:endParaRPr lang="en-US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D7F381A-A836-50F1-96E2-EDBB14C91C31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22C2CFE8-FCD6-13D5-E0DA-D4A0F5D6FAB9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F14B960-121F-FCED-1E8E-1DE3B4E00970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62451D17-CF6F-4435-AF16-25A8B185AA63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0CCCDE2-7E98-98B0-809B-9D72967FA7D3}"/>
              </a:ext>
            </a:extLst>
          </p:cNvPr>
          <p:cNvSpPr txBox="1"/>
          <p:nvPr/>
        </p:nvSpPr>
        <p:spPr>
          <a:xfrm>
            <a:off x="295541" y="1158291"/>
            <a:ext cx="7018831" cy="480131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../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layer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InputEmbedding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Initiate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parammeters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vocab_size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10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5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an instance of our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InputEmbedding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class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input_embedding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InputEmbedding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vocab_size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Suppose a batch of 2 sequences	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sequences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]])</a:t>
            </a:r>
          </a:p>
          <a:p>
            <a:endParaRPr lang="en-US" dirty="0">
              <a:solidFill>
                <a:srgbClr val="E1EFFF"/>
              </a:solidFill>
              <a:latin typeface="Consolas" panose="020B0609020204030204" pitchFamily="49" charset="0"/>
            </a:endParaRPr>
          </a:p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Pass our sequences through the input embedding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embedded_sequences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input_embedding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sequences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2DADA98-DA6B-2FFE-DB2E-4A12F75EE0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5098CE5-2798-C748-E0A2-70E60AA8FF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4916" y="2585162"/>
            <a:ext cx="4712787" cy="2526627"/>
          </a:xfrm>
          <a:prstGeom prst="rect">
            <a:avLst/>
          </a:prstGeom>
          <a:ln>
            <a:solidFill>
              <a:srgbClr val="00994D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4B33937-9DE4-1C8B-E402-51C572E735AC}"/>
              </a:ext>
            </a:extLst>
          </p:cNvPr>
          <p:cNvSpPr txBox="1"/>
          <p:nvPr/>
        </p:nvSpPr>
        <p:spPr>
          <a:xfrm>
            <a:off x="7125617" y="1249310"/>
            <a:ext cx="4901539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embedded_sequences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embedded_sequences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embedded_sequences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 shape: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embedded_sequences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1609543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134484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2972D2-4D11-9783-0CDA-30813DA84D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04F22A4-2272-9F09-1852-25127761C164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Layer – Positional Encoding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C25881E-1B29-6C54-BB25-CE6B25746593}"/>
              </a:ext>
            </a:extLst>
          </p:cNvPr>
          <p:cNvSpPr/>
          <p:nvPr/>
        </p:nvSpPr>
        <p:spPr>
          <a:xfrm>
            <a:off x="241421" y="658813"/>
            <a:ext cx="11716281" cy="617844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CF2D450-8DD5-91A6-1436-2BC72A3B507A}"/>
              </a:ext>
            </a:extLst>
          </p:cNvPr>
          <p:cNvSpPr/>
          <p:nvPr/>
        </p:nvSpPr>
        <p:spPr>
          <a:xfrm>
            <a:off x="234298" y="658813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8B6C857-4866-B50C-E255-C852793774FD}"/>
              </a:ext>
            </a:extLst>
          </p:cNvPr>
          <p:cNvSpPr/>
          <p:nvPr/>
        </p:nvSpPr>
        <p:spPr>
          <a:xfrm>
            <a:off x="1382312" y="658812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layer.py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8544453-B132-244B-A738-204DCB3AFB3A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022DAC1-5167-D852-1398-B5DFF241676F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A70B8CC-67BB-3320-7611-BC42DFA7FDB9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2780EC1-0E35-79F1-C7A9-6A057313D4DB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B48CCF38-AF7D-61A7-1051-245AD5C5894A}"/>
              </a:ext>
            </a:extLst>
          </p:cNvPr>
          <p:cNvSpPr txBox="1"/>
          <p:nvPr/>
        </p:nvSpPr>
        <p:spPr>
          <a:xfrm>
            <a:off x="295541" y="1204946"/>
            <a:ext cx="11662161" cy="563231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endParaRPr lang="en-US" b="0" dirty="0">
              <a:solidFill>
                <a:srgbClr val="FFC600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FF9D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PositionalEncoding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Module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</a:t>
            </a:r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dropout: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(dropout)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Compute the positional encodings once in log space.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position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arange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dtype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unsqueeze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base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10000.0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**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1.0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div_term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pow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base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arange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())</a:t>
            </a:r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Compute the positional encodings 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pe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zeros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[:,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sin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div_term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[:,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cos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div_term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pe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pe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unsqueeze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Register the positional encodings as a buffer.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register_buffer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pe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955783D-2E05-9C49-9A25-0014A83E63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952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298B91-163D-7051-C3C7-B97046A947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CE8A79F-4777-16E9-03CB-D79B8A60B9F4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Layer – Positional Encoding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4573E4C-3C23-9438-B75F-DED2A272F017}"/>
              </a:ext>
            </a:extLst>
          </p:cNvPr>
          <p:cNvSpPr/>
          <p:nvPr/>
        </p:nvSpPr>
        <p:spPr>
          <a:xfrm>
            <a:off x="241421" y="658813"/>
            <a:ext cx="11716281" cy="576064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7B3CBA3-9D7C-0232-3B86-B384E0C2B4CA}"/>
              </a:ext>
            </a:extLst>
          </p:cNvPr>
          <p:cNvSpPr/>
          <p:nvPr/>
        </p:nvSpPr>
        <p:spPr>
          <a:xfrm>
            <a:off x="234298" y="658813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950A195-5DC4-DAD4-331F-2BCA9FF44011}"/>
              </a:ext>
            </a:extLst>
          </p:cNvPr>
          <p:cNvSpPr/>
          <p:nvPr/>
        </p:nvSpPr>
        <p:spPr>
          <a:xfrm>
            <a:off x="1382312" y="658812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layer.py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8288EB4-052F-EDA7-A65C-4B27C9A7E0EC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1620795-447E-D758-1BAF-1A2FBEB89758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67D7B9B-9A54-BAD9-DC63-51940ACB6248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8E7DD6F0-7F05-21B6-D0F1-89A24E279DD8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7D5F863-B57B-EBFD-1955-F1737B43C613}"/>
              </a:ext>
            </a:extLst>
          </p:cNvPr>
          <p:cNvSpPr txBox="1"/>
          <p:nvPr/>
        </p:nvSpPr>
        <p:spPr>
          <a:xfrm>
            <a:off x="295541" y="1204946"/>
            <a:ext cx="11662161" cy="2585323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forward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x(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embeded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sequence):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Add the positional encodings to the input embeddings,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Then apply dropout to the result.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[:,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:]).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requires_grad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self.pe[:, :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x.shape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[1], :] is to adapt the shape of decoder input in case of 	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traning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or inference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(x)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F1FE655-C504-B32F-127A-69F4C28262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61498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36301C-357B-BF48-454B-150ABFBC5A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054445D-5490-538D-39E1-4C5BD95F85DF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Layer – Positional Encoding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6702D94-E3E9-2D79-6F7A-38C010685C91}"/>
              </a:ext>
            </a:extLst>
          </p:cNvPr>
          <p:cNvSpPr/>
          <p:nvPr/>
        </p:nvSpPr>
        <p:spPr>
          <a:xfrm>
            <a:off x="234297" y="658811"/>
            <a:ext cx="11792860" cy="61317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99C2AAD-FEC5-822D-A4B4-607EDF19BCB5}"/>
              </a:ext>
            </a:extLst>
          </p:cNvPr>
          <p:cNvSpPr/>
          <p:nvPr/>
        </p:nvSpPr>
        <p:spPr>
          <a:xfrm>
            <a:off x="234297" y="658813"/>
            <a:ext cx="11792859" cy="46147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763F4ED-657B-AE58-E776-D05FD938520B}"/>
              </a:ext>
            </a:extLst>
          </p:cNvPr>
          <p:cNvSpPr/>
          <p:nvPr/>
        </p:nvSpPr>
        <p:spPr>
          <a:xfrm>
            <a:off x="1382312" y="658812"/>
            <a:ext cx="3572243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nb_positional_encoding.ipynb</a:t>
            </a:r>
            <a:endParaRPr lang="en-US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1258140-41CB-90F2-D223-64D725097936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ED80FD4-CFF2-FA7A-5699-7EFABE78DE74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E115802-13CB-F1EE-A7E8-E17853C7B759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2AAFCD2-666A-AB5A-EF5F-1276E86D4EC1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78B6781-431B-199B-B23C-05652CBC7455}"/>
              </a:ext>
            </a:extLst>
          </p:cNvPr>
          <p:cNvSpPr txBox="1"/>
          <p:nvPr/>
        </p:nvSpPr>
        <p:spPr>
          <a:xfrm>
            <a:off x="295541" y="1158291"/>
            <a:ext cx="7018831" cy="535531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../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layer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PositionalEncoding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Initiate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parammeters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3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6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0.1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an instance of our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PositionalEncoding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class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pos_encoding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PositionalEncoding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a random embedded sequence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manual_seed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68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for reproducible result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x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rand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D40424E-3AF8-8CDB-CC2A-20AFC96550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02C286C-B35E-55D8-553E-4359A02006FC}"/>
              </a:ext>
            </a:extLst>
          </p:cNvPr>
          <p:cNvSpPr txBox="1"/>
          <p:nvPr/>
        </p:nvSpPr>
        <p:spPr>
          <a:xfrm>
            <a:off x="7125617" y="1249310"/>
            <a:ext cx="4901539" cy="230832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Pass our sequences through the positional encoding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positional_feature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pos_encoding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positional_feature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positional_feature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positional_feature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 shape: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positional_feature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1513055-6EC3-BB91-C8A6-3B8D430A0D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5618" y="3875786"/>
            <a:ext cx="4832086" cy="1145126"/>
          </a:xfrm>
          <a:prstGeom prst="rect">
            <a:avLst/>
          </a:prstGeom>
          <a:ln>
            <a:solidFill>
              <a:srgbClr val="00994D"/>
            </a:solidFill>
          </a:ln>
        </p:spPr>
      </p:pic>
    </p:spTree>
    <p:extLst>
      <p:ext uri="{BB962C8B-B14F-4D97-AF65-F5344CB8AC3E}">
        <p14:creationId xmlns:p14="http://schemas.microsoft.com/office/powerpoint/2010/main" val="17759685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C15E1D-932B-FBDD-FE45-27C477D1BC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59CE96-756F-F6B7-E2A9-0F5DB2151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process for transformer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A708D07B-E45D-E2AA-A821-DF7C46B7F5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7493" y="2095500"/>
            <a:ext cx="9417014" cy="3255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98AC8F1-21D5-123B-FFE2-3C58C36AFB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95156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263070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8D7319-EA1A-E425-5B2E-FC6BFB8605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174B382-BBCD-666D-ABDE-2FC38C3F9083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Layer – Multi Head Attention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F38E80D-7F84-B0B1-99AF-8BB46009CDA4}"/>
              </a:ext>
            </a:extLst>
          </p:cNvPr>
          <p:cNvSpPr/>
          <p:nvPr/>
        </p:nvSpPr>
        <p:spPr>
          <a:xfrm>
            <a:off x="241421" y="658813"/>
            <a:ext cx="11716281" cy="617844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915C283-8FD0-9560-BC7D-CAF82A652514}"/>
              </a:ext>
            </a:extLst>
          </p:cNvPr>
          <p:cNvSpPr/>
          <p:nvPr/>
        </p:nvSpPr>
        <p:spPr>
          <a:xfrm>
            <a:off x="234298" y="658813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118833F-8BE0-0F0B-61D6-67A70B6ECC5E}"/>
              </a:ext>
            </a:extLst>
          </p:cNvPr>
          <p:cNvSpPr/>
          <p:nvPr/>
        </p:nvSpPr>
        <p:spPr>
          <a:xfrm>
            <a:off x="1382312" y="658812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layer.py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2999515-DB06-9A33-EC4B-DBF8A9C36D1F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F845526-1B73-7542-DEB6-F35BD5BF3242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4B60259-7853-B8BB-1F99-50E56E148015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DBFA7C8-3306-27AB-7AE2-091B3F21903B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E0261F66-D13D-1FA2-7FE7-402E387FA7F0}"/>
              </a:ext>
            </a:extLst>
          </p:cNvPr>
          <p:cNvSpPr txBox="1"/>
          <p:nvPr/>
        </p:nvSpPr>
        <p:spPr>
          <a:xfrm>
            <a:off x="295541" y="1204946"/>
            <a:ext cx="11662161" cy="563231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endParaRPr lang="en-US" b="0" dirty="0">
              <a:solidFill>
                <a:srgbClr val="FFC600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FF9D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MultiHeadAttention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Module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</a:t>
            </a:r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h: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dropout: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h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h</a:t>
            </a:r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Ensure that the embedding dimensionality is divisible by the number of heads.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assert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%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h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 % 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num_heads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 should be zero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d_k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linear transformations for the queries, keys, values, and output.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w_q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Linear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bias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w_k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Linear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bias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w_v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Linear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bias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w_o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Linear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bias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dropout layer.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(dropout)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1DF6218-B5EA-381C-A614-C17D7D14EA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55461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DC43B6-119B-C949-4366-37292F5076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523093A-A3FF-8A36-BC31-BD6819504478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Layer – Multi Head Attention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891118E-369F-04A5-840F-886C011683E6}"/>
              </a:ext>
            </a:extLst>
          </p:cNvPr>
          <p:cNvSpPr/>
          <p:nvPr/>
        </p:nvSpPr>
        <p:spPr>
          <a:xfrm>
            <a:off x="241421" y="658813"/>
            <a:ext cx="11716281" cy="617844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B6F2EB8-C20C-C5A5-0704-BC16049B2C0F}"/>
              </a:ext>
            </a:extLst>
          </p:cNvPr>
          <p:cNvSpPr/>
          <p:nvPr/>
        </p:nvSpPr>
        <p:spPr>
          <a:xfrm>
            <a:off x="234298" y="658813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C47C478-C920-BE6E-EA97-4FEE9379980B}"/>
              </a:ext>
            </a:extLst>
          </p:cNvPr>
          <p:cNvSpPr/>
          <p:nvPr/>
        </p:nvSpPr>
        <p:spPr>
          <a:xfrm>
            <a:off x="1382312" y="658812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layer.py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70527DC-C3CA-21E8-1C40-D562C33A04E1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61DA8AF-4167-B82F-912C-1A94C6A0D0FF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E64F398-9065-4844-0549-0CAF1C7D727F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ABC0E6F-BC1D-AFAF-79FF-AE97CA1D23C8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6C35FD9B-84A9-365F-C739-FFD184944BFE}"/>
              </a:ext>
            </a:extLst>
          </p:cNvPr>
          <p:cNvSpPr txBox="1"/>
          <p:nvPr/>
        </p:nvSpPr>
        <p:spPr>
          <a:xfrm>
            <a:off x="295541" y="1204946"/>
            <a:ext cx="11662161" cy="563231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The attention function calculates the attention scores for a given query, key, and value.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staticmethod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attention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query_k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key_k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value_k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query_k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|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key_k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|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value_k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: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h,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d_k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mask: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1,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Calculate the attention scores.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attention_score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query_k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key_k.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transpose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math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sqrt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Apply the mask, if provided.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not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attention_score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attention_score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masked_fill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(mask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1e9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Apply the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softmax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and dropout function to the attention scores.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attention_score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softmax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attention_score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dim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=-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attention_score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dropout(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attention_score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Return the weighted sum of the values, along with the attention scores.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h,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d_k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],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h,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attention_score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value_k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attention_score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7B7F38E-2532-9CF2-8335-0C35371F90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79238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10B380-BC81-1234-C564-CEA87765C6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A0DFB81-13DA-1678-C344-70266F06CCCB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Layer – Multi Head Attention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DFD68E9-A9AD-603B-27A7-A19C3F92108B}"/>
              </a:ext>
            </a:extLst>
          </p:cNvPr>
          <p:cNvSpPr/>
          <p:nvPr/>
        </p:nvSpPr>
        <p:spPr>
          <a:xfrm>
            <a:off x="241421" y="658813"/>
            <a:ext cx="11861679" cy="617844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0F37C05-71E8-67E3-805A-08E962870792}"/>
              </a:ext>
            </a:extLst>
          </p:cNvPr>
          <p:cNvSpPr/>
          <p:nvPr/>
        </p:nvSpPr>
        <p:spPr>
          <a:xfrm>
            <a:off x="234298" y="658813"/>
            <a:ext cx="11868802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7733170-B1F4-1FE2-B0A6-35ADC5C84F1D}"/>
              </a:ext>
            </a:extLst>
          </p:cNvPr>
          <p:cNvSpPr/>
          <p:nvPr/>
        </p:nvSpPr>
        <p:spPr>
          <a:xfrm>
            <a:off x="1382312" y="658812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layer.py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283F517-55B3-99FE-C927-71D22D21C167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86ABA481-C141-3584-6F04-227EF0924A32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55053E8-5AC2-09A2-F119-A25653679EF7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B228C1A-4EC1-21ED-8AA3-F7E03BF5EE30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8FA28841-D0B3-EA2E-E977-14F1041218F9}"/>
              </a:ext>
            </a:extLst>
          </p:cNvPr>
          <p:cNvSpPr txBox="1"/>
          <p:nvPr/>
        </p:nvSpPr>
        <p:spPr>
          <a:xfrm>
            <a:off x="241421" y="1204946"/>
            <a:ext cx="11861679" cy="563231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   # The forward method is called when we pass input data into this layer.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forward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query,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key,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value,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query | key | value: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mask: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1,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Apply the linear transformations to the query, key, and value.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query_k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w_q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(query)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key_k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w_k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(key)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value_k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w_v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(value)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Reshape and transpose the queries, keys, and values 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query_k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query_k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view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query_k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query_k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				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d_k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transpose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key_k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key_k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view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key_k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key_k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d_k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transpose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       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value_k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value_k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view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value_k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value_k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				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d_k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transpose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6C91F6A-B6ED-CCCB-92B3-3D02B59494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64249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F4C56E-9955-33E1-B50A-F27B5B1A72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5BBC021-4EAC-BD13-02E7-B37C1C72E7D3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Layer – Multi Head Attention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EDFB2AE-F3D7-B2A5-41DB-FAB37C62C0E5}"/>
              </a:ext>
            </a:extLst>
          </p:cNvPr>
          <p:cNvSpPr/>
          <p:nvPr/>
        </p:nvSpPr>
        <p:spPr>
          <a:xfrm>
            <a:off x="241421" y="658813"/>
            <a:ext cx="11716281" cy="451645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F550592-F4A4-CA29-30C9-B5E560E7277E}"/>
              </a:ext>
            </a:extLst>
          </p:cNvPr>
          <p:cNvSpPr/>
          <p:nvPr/>
        </p:nvSpPr>
        <p:spPr>
          <a:xfrm>
            <a:off x="234298" y="658813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D4D03AF-D391-7573-87A2-BD07C0E9A33A}"/>
              </a:ext>
            </a:extLst>
          </p:cNvPr>
          <p:cNvSpPr/>
          <p:nvPr/>
        </p:nvSpPr>
        <p:spPr>
          <a:xfrm>
            <a:off x="1382312" y="658812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layer.py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B48C73D-7F79-DE2E-528B-280A462287FB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1CB885ED-10F6-1D65-B2B1-35A729488170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3039E2C-1C01-7725-4FB5-4BF3B1D779D1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B2CB6BB-10AD-28E5-D5D8-3BB0802F437B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1B1D137F-2623-D1A7-C11C-8EC629C8844F}"/>
              </a:ext>
            </a:extLst>
          </p:cNvPr>
          <p:cNvSpPr txBox="1"/>
          <p:nvPr/>
        </p:nvSpPr>
        <p:spPr>
          <a:xfrm>
            <a:off x="295542" y="1204946"/>
            <a:ext cx="11655038" cy="397031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	 # Calculate the attention.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attention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_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attention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query_k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key_k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value_k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d_k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				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Concatenate the attention heads.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h,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d_k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 -&gt;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h,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d_k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 -&gt;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	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attention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attention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transpose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contiguous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view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attention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Apply the output linear transformation and return the result.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w_o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attention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ED08BA7-2471-C747-AB3C-18A9A7335C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88403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556CE2-8EE3-FAAA-F26E-532F85DAFA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D719A80-B4A7-AE79-CA68-4A04691E88DB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Layer – Multi Head Attention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7ADD987-3DB1-AC99-76EA-843BBBF5F4BB}"/>
              </a:ext>
            </a:extLst>
          </p:cNvPr>
          <p:cNvSpPr/>
          <p:nvPr/>
        </p:nvSpPr>
        <p:spPr>
          <a:xfrm>
            <a:off x="234297" y="658811"/>
            <a:ext cx="11792860" cy="61317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726DDCA-7007-F9A2-11E3-DB8231976B9C}"/>
              </a:ext>
            </a:extLst>
          </p:cNvPr>
          <p:cNvSpPr/>
          <p:nvPr/>
        </p:nvSpPr>
        <p:spPr>
          <a:xfrm>
            <a:off x="234297" y="658813"/>
            <a:ext cx="11792859" cy="46147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C38B54A-882C-C848-DD00-3E0B6A0185A6}"/>
              </a:ext>
            </a:extLst>
          </p:cNvPr>
          <p:cNvSpPr/>
          <p:nvPr/>
        </p:nvSpPr>
        <p:spPr>
          <a:xfrm>
            <a:off x="1382312" y="658812"/>
            <a:ext cx="3572243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nb_multi_head_attention.ipynb</a:t>
            </a:r>
            <a:endParaRPr lang="en-US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FB0278C-8787-7C46-1E19-F95402580EBC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E6493914-05D4-0E0C-A94C-BA7DD42E8F82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1B31455-1D11-8E60-180F-87876F78B29B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E1D54C3-06F0-B541-5778-05B1B6634FAF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2A5B5105-0331-3D40-CD04-7449A3666C4A}"/>
              </a:ext>
            </a:extLst>
          </p:cNvPr>
          <p:cNvSpPr txBox="1"/>
          <p:nvPr/>
        </p:nvSpPr>
        <p:spPr>
          <a:xfrm>
            <a:off x="295541" y="1158291"/>
            <a:ext cx="6830075" cy="563231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../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layer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MultiHeadAttention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Initiate config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5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6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h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3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0.1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an instance of the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MultiHeadAttention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class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multi_head_attention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MultiHeadAttention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random tensors </a:t>
            </a:r>
            <a:endParaRPr lang="en-US" i="1" dirty="0">
              <a:solidFill>
                <a:srgbClr val="0088FF"/>
              </a:solidFill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manual_seed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68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for reproducible result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input_tensor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rand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EDDA37-13BD-9681-29FB-91E1B39D52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8164F3F-A2D8-CE7F-363E-1C2CAC40EACB}"/>
              </a:ext>
            </a:extLst>
          </p:cNvPr>
          <p:cNvSpPr txBox="1"/>
          <p:nvPr/>
        </p:nvSpPr>
        <p:spPr>
          <a:xfrm>
            <a:off x="7125617" y="1249310"/>
            <a:ext cx="4901539" cy="369331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query, key, value. 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query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input_tensor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clone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key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input_tensor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clone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value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input_tensor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clone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Call multi-head attention layer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attention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multi_head_attention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query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key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attention: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attention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attention shape: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attention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25F1FA3-60DA-F67C-415F-4CF7EA2DFF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5616" y="4988666"/>
            <a:ext cx="4633362" cy="1508891"/>
          </a:xfrm>
          <a:prstGeom prst="rect">
            <a:avLst/>
          </a:prstGeom>
          <a:ln>
            <a:solidFill>
              <a:srgbClr val="00994D"/>
            </a:solidFill>
          </a:ln>
        </p:spPr>
      </p:pic>
    </p:spTree>
    <p:extLst>
      <p:ext uri="{BB962C8B-B14F-4D97-AF65-F5344CB8AC3E}">
        <p14:creationId xmlns:p14="http://schemas.microsoft.com/office/powerpoint/2010/main" val="275140821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4051588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3A3429-2BB8-783F-31AC-8859FE92B0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EFBDD10-03D5-D7AB-52EB-7F51775B8138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Layer – Feed Forward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5BBEED-7F0B-6224-E93F-63DE1216B36C}"/>
              </a:ext>
            </a:extLst>
          </p:cNvPr>
          <p:cNvSpPr/>
          <p:nvPr/>
        </p:nvSpPr>
        <p:spPr>
          <a:xfrm>
            <a:off x="241421" y="658813"/>
            <a:ext cx="11716281" cy="617844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223C419-D0E0-AEB4-7BD4-0BDB4A890038}"/>
              </a:ext>
            </a:extLst>
          </p:cNvPr>
          <p:cNvSpPr/>
          <p:nvPr/>
        </p:nvSpPr>
        <p:spPr>
          <a:xfrm>
            <a:off x="234298" y="658813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240144C-8E89-40D7-C5A6-0423F28B55ED}"/>
              </a:ext>
            </a:extLst>
          </p:cNvPr>
          <p:cNvSpPr/>
          <p:nvPr/>
        </p:nvSpPr>
        <p:spPr>
          <a:xfrm>
            <a:off x="1382312" y="658812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layer.py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EEC8DAD-38EF-4F15-4F4B-7E1907E9B6AC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CE4FA2C-4664-79FC-6744-A10179C2D56A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5BBBA5E-AE4A-F061-A840-5EA962D4CBD6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12DBE3AE-CE0F-2BE9-01BA-45C2207A8188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F843D2BA-2E3F-8910-C390-16DEE9414DC4}"/>
              </a:ext>
            </a:extLst>
          </p:cNvPr>
          <p:cNvSpPr txBox="1"/>
          <p:nvPr/>
        </p:nvSpPr>
        <p:spPr>
          <a:xfrm>
            <a:off x="295541" y="1204946"/>
            <a:ext cx="11662161" cy="563231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endParaRPr lang="en-US" b="0" dirty="0">
              <a:solidFill>
                <a:srgbClr val="FFC600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FF9D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FeedForward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Module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</a:t>
            </a:r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d_ff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dropout: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first linear transformation,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  <a:sym typeface="Wingdings" panose="05000000000000000000" pitchFamily="2" charset="2"/>
              </a:rPr>
              <a:t>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d_ff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linear1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Linear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d_ff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second linear transformation,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d_ff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  <a:sym typeface="Wingdings" panose="05000000000000000000" pitchFamily="2" charset="2"/>
              </a:rPr>
              <a:t>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linear2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Linear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d_ff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dropout layer.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(dropout)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forward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x: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linear2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relu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linear1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(x))))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E82A2E0-C1C9-B5AD-AB62-767C3F4563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9605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6C2F5B-0088-4F78-8205-D1E8D1F84D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0BE9C70-E51A-F761-43F7-54716B59FCE7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Layer – Feed Forward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F2284C8-4DFA-614C-984C-79141591D658}"/>
              </a:ext>
            </a:extLst>
          </p:cNvPr>
          <p:cNvSpPr/>
          <p:nvPr/>
        </p:nvSpPr>
        <p:spPr>
          <a:xfrm>
            <a:off x="234297" y="658811"/>
            <a:ext cx="11792860" cy="61317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91C8FE5-3382-B6A8-5B9F-570F25845C68}"/>
              </a:ext>
            </a:extLst>
          </p:cNvPr>
          <p:cNvSpPr/>
          <p:nvPr/>
        </p:nvSpPr>
        <p:spPr>
          <a:xfrm>
            <a:off x="234297" y="658813"/>
            <a:ext cx="11792859" cy="46147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5F6CDB4-CAA9-25AB-5936-8D648DE8E5BC}"/>
              </a:ext>
            </a:extLst>
          </p:cNvPr>
          <p:cNvSpPr/>
          <p:nvPr/>
        </p:nvSpPr>
        <p:spPr>
          <a:xfrm>
            <a:off x="1382312" y="658812"/>
            <a:ext cx="3572243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nb_feed_forward.ipynb</a:t>
            </a:r>
            <a:endParaRPr lang="en-US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5038613-CB80-36D4-27EC-A4725771F133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516E0E4F-6B21-27AE-25B7-A52C392E35FB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E96658A-0098-9C6F-1FA4-DE34A2BEF3E7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FEFD033-24A7-F88C-97E8-38844F98F966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C844B90-C213-1BC8-1894-722D3CDB28D3}"/>
              </a:ext>
            </a:extLst>
          </p:cNvPr>
          <p:cNvSpPr txBox="1"/>
          <p:nvPr/>
        </p:nvSpPr>
        <p:spPr>
          <a:xfrm>
            <a:off x="295541" y="1158291"/>
            <a:ext cx="6830075" cy="563231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../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layer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FeedForward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Initiate configuration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5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4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d_ff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2048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0.1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an instance of the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FeedForward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class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ff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FeedForward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d_ff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a random tensor to represent a batch of sequences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manual_seed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68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for reproducible result of random process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x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rand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031F7C8-E055-CDD3-F3BC-32DABDF27B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2F029D6-6E27-17D3-0C60-240509B2CC16}"/>
              </a:ext>
            </a:extLst>
          </p:cNvPr>
          <p:cNvSpPr txBox="1"/>
          <p:nvPr/>
        </p:nvSpPr>
        <p:spPr>
          <a:xfrm>
            <a:off x="7125617" y="1249310"/>
            <a:ext cx="4901539" cy="230832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Pass the tensor through the feed-forward network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output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ff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Initial input tensor: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Output: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output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Output's shape: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output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C502A4-9B38-D38F-B140-1737692921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5616" y="3686657"/>
            <a:ext cx="4717770" cy="2512529"/>
          </a:xfrm>
          <a:prstGeom prst="rect">
            <a:avLst/>
          </a:prstGeom>
          <a:ln>
            <a:solidFill>
              <a:srgbClr val="00994D"/>
            </a:solidFill>
          </a:ln>
        </p:spPr>
      </p:pic>
    </p:spTree>
    <p:extLst>
      <p:ext uri="{BB962C8B-B14F-4D97-AF65-F5344CB8AC3E}">
        <p14:creationId xmlns:p14="http://schemas.microsoft.com/office/powerpoint/2010/main" val="20942907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600089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05179D-7660-07CE-7E2C-273BCBC164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B39FDF-AC3B-63DC-B269-2A87CE284E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process for transformer</a:t>
            </a: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EDB1F8CA-AF92-A762-7990-562449A1B3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7493" y="2095500"/>
            <a:ext cx="9417014" cy="3255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F441428-7505-4D74-9C61-0A565A931F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72343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02B763-A796-9FE9-08B9-80AD8A58E8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F52569D-E3D5-597B-0F5E-993AE773657F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Layer – Layer Normalization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5179190-1247-762F-DD1D-33716E078F28}"/>
              </a:ext>
            </a:extLst>
          </p:cNvPr>
          <p:cNvSpPr/>
          <p:nvPr/>
        </p:nvSpPr>
        <p:spPr>
          <a:xfrm>
            <a:off x="241421" y="658813"/>
            <a:ext cx="11716281" cy="617844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ECB7731-73E4-D904-5CB3-592C421C9811}"/>
              </a:ext>
            </a:extLst>
          </p:cNvPr>
          <p:cNvSpPr/>
          <p:nvPr/>
        </p:nvSpPr>
        <p:spPr>
          <a:xfrm>
            <a:off x="234298" y="658813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E06E352-C814-5C5F-1DAF-B2A72F500620}"/>
              </a:ext>
            </a:extLst>
          </p:cNvPr>
          <p:cNvSpPr/>
          <p:nvPr/>
        </p:nvSpPr>
        <p:spPr>
          <a:xfrm>
            <a:off x="1382312" y="658812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layer.py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D74750B-AC5D-F459-ADB6-B0D3E0E914B8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1712CA27-EF43-503B-59E8-2FC93C1B157F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5167BAB-8A52-1915-345D-975497283840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829AF66-52B9-54C0-697C-1AFBDFB20082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EA29FCA6-7F20-8AC9-4162-6B18883933B7}"/>
              </a:ext>
            </a:extLst>
          </p:cNvPr>
          <p:cNvSpPr txBox="1"/>
          <p:nvPr/>
        </p:nvSpPr>
        <p:spPr>
          <a:xfrm>
            <a:off x="295541" y="1204946"/>
            <a:ext cx="11662161" cy="563231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LayerNorm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Module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</a:t>
            </a:r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eps: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1e-6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scale and shift parameters, which are learnable.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para_mul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Parameter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ones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para_bias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Parameter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zeros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Store the epsilon value.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eps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eps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forward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x: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en-US" i="1" dirty="0">
                <a:solidFill>
                  <a:srgbClr val="0088FF"/>
                </a:solidFill>
                <a:latin typeface="Consolas" panose="020B0609020204030204" pitchFamily="49" charset="0"/>
              </a:rPr>
              <a:t>C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alculate the mean and standard deviation of the input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mean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mean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(dim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=-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keepdim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 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std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(dim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=-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keepdim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	</a:t>
            </a:r>
          </a:p>
          <a:p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	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Scale and shift the normalized value,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para_mul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(x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mean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std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eps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para_bias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FDFEC62-EEE1-684C-BEB7-67A3C2DEBB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52467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D8704D-C11B-A5A3-5173-D2E6F5042B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BB0424D-43DB-47FA-00B5-C2BE058D0EDA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Layer – Layer Normalization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E4E1EED-6CCD-FC60-4543-6F9BD1C44E61}"/>
              </a:ext>
            </a:extLst>
          </p:cNvPr>
          <p:cNvSpPr/>
          <p:nvPr/>
        </p:nvSpPr>
        <p:spPr>
          <a:xfrm>
            <a:off x="234297" y="658811"/>
            <a:ext cx="11792860" cy="61317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748EC9D-BFC2-96BA-909C-FE5E6A0B0E54}"/>
              </a:ext>
            </a:extLst>
          </p:cNvPr>
          <p:cNvSpPr/>
          <p:nvPr/>
        </p:nvSpPr>
        <p:spPr>
          <a:xfrm>
            <a:off x="234297" y="658813"/>
            <a:ext cx="11792859" cy="46147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5447E6D-86EE-76B7-B7D4-2BBFBDAEA378}"/>
              </a:ext>
            </a:extLst>
          </p:cNvPr>
          <p:cNvSpPr/>
          <p:nvPr/>
        </p:nvSpPr>
        <p:spPr>
          <a:xfrm>
            <a:off x="1382312" y="658812"/>
            <a:ext cx="3572243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nb_layer_normalization.ipynb</a:t>
            </a:r>
            <a:endParaRPr lang="en-US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59B162C-11A2-C091-BFB3-EFEA63C5ACAC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6D89535-B927-7D49-BBB2-F0539C279773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2892539-994A-E307-4C8A-C4294994D2C7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4B3C7AA-62A8-5DF0-22C4-2FA1380F6631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BE41810-9423-FDB8-74D1-7B63DE8BFAC2}"/>
              </a:ext>
            </a:extLst>
          </p:cNvPr>
          <p:cNvSpPr txBox="1"/>
          <p:nvPr/>
        </p:nvSpPr>
        <p:spPr>
          <a:xfrm>
            <a:off x="295541" y="1158291"/>
            <a:ext cx="6830075" cy="480131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../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layer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LayerNorm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Initiate configuration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5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3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an instance of our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LayerNorm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class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layer_norm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LayerNorm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a random tensor to represent a batch of sequences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manual_seed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68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for reproducible result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x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rand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987BC16-86DF-7ACC-2A11-BAC457E9F7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96C4B72-D5AD-0D4D-C4AE-A828DA0DE2BB}"/>
              </a:ext>
            </a:extLst>
          </p:cNvPr>
          <p:cNvSpPr txBox="1"/>
          <p:nvPr/>
        </p:nvSpPr>
        <p:spPr>
          <a:xfrm>
            <a:off x="7125617" y="1249310"/>
            <a:ext cx="4901539" cy="2585323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Pass our sequences through the layer normalization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normalized_sequences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layer_norm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Initial input tensor: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Normalized sequences: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normalized_sequences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Normalized sequences shape: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normalized_sequences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3561D70-36F9-26C2-FF97-51C1D2841B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5616" y="3855508"/>
            <a:ext cx="4734920" cy="2195116"/>
          </a:xfrm>
          <a:prstGeom prst="rect">
            <a:avLst/>
          </a:prstGeom>
          <a:ln>
            <a:solidFill>
              <a:srgbClr val="00994D"/>
            </a:solidFill>
          </a:ln>
        </p:spPr>
      </p:pic>
    </p:spTree>
    <p:extLst>
      <p:ext uri="{BB962C8B-B14F-4D97-AF65-F5344CB8AC3E}">
        <p14:creationId xmlns:p14="http://schemas.microsoft.com/office/powerpoint/2010/main" val="322176904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440115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03F65D-450C-3D79-4A59-91382DE980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F6026A7-FCFD-6BAB-4A78-CAF91983C265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Layer – Residual Connection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D09AECB-658E-BB85-CBA4-CC3EBB91F8D2}"/>
              </a:ext>
            </a:extLst>
          </p:cNvPr>
          <p:cNvSpPr/>
          <p:nvPr/>
        </p:nvSpPr>
        <p:spPr>
          <a:xfrm>
            <a:off x="241421" y="658813"/>
            <a:ext cx="11716281" cy="479345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D412783-5D22-197B-B4B0-50C85F328FCF}"/>
              </a:ext>
            </a:extLst>
          </p:cNvPr>
          <p:cNvSpPr/>
          <p:nvPr/>
        </p:nvSpPr>
        <p:spPr>
          <a:xfrm>
            <a:off x="234298" y="658813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4D3A253-1375-3722-11A6-644920FFF238}"/>
              </a:ext>
            </a:extLst>
          </p:cNvPr>
          <p:cNvSpPr/>
          <p:nvPr/>
        </p:nvSpPr>
        <p:spPr>
          <a:xfrm>
            <a:off x="1382312" y="658812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layer.py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085B9B5D-7143-D1E6-906A-4014587EFB91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272680C7-726A-0830-03CA-486118255EEA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8CA18940-D2EE-26CC-DA70-FEF0FD8BC946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F487EEA7-560D-39DA-B755-04DBB07E51EA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9011484-AEE6-95E8-6DD2-8199FF44CE65}"/>
              </a:ext>
            </a:extLst>
          </p:cNvPr>
          <p:cNvSpPr txBox="1"/>
          <p:nvPr/>
        </p:nvSpPr>
        <p:spPr>
          <a:xfrm>
            <a:off x="295541" y="1204946"/>
            <a:ext cx="11662161" cy="424731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ResidualConnection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Module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</a:t>
            </a:r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dropout: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layer normalization layer.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norm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LayerNorm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dropout layer.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(dropout)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forward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sublayer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x: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Apply layer normalization to the input, passes the result through the sublayer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(sublayer(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norm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(x)))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4E273FF-76DD-CCD2-DAEC-8FC3F48195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14154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0F40CA-AC21-2A15-0DF0-72DD41D163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BB3371B-42E6-96DE-71FD-7F8DCD3DE1F4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Layer – Residual Connection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FB46A20-4CC3-67F1-D800-6304B06F941D}"/>
              </a:ext>
            </a:extLst>
          </p:cNvPr>
          <p:cNvSpPr/>
          <p:nvPr/>
        </p:nvSpPr>
        <p:spPr>
          <a:xfrm>
            <a:off x="234297" y="658811"/>
            <a:ext cx="11792860" cy="61317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ADE0F29-2EB6-8C9F-563D-EF88C7A2A8FF}"/>
              </a:ext>
            </a:extLst>
          </p:cNvPr>
          <p:cNvSpPr/>
          <p:nvPr/>
        </p:nvSpPr>
        <p:spPr>
          <a:xfrm>
            <a:off x="234297" y="658813"/>
            <a:ext cx="11792859" cy="46147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54E9A81-DE94-4804-01F7-9FDB0BA8E6F5}"/>
              </a:ext>
            </a:extLst>
          </p:cNvPr>
          <p:cNvSpPr/>
          <p:nvPr/>
        </p:nvSpPr>
        <p:spPr>
          <a:xfrm>
            <a:off x="1382312" y="658812"/>
            <a:ext cx="3572243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nb_residual_connection.ipynb</a:t>
            </a:r>
            <a:endParaRPr lang="en-US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5158671-436A-30C8-AE83-0994928605DB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11DE323-96B2-5E2B-54D6-A35DC19AF989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F290DB2F-C748-9375-CCCA-D813E5DA81B5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5DCD9CE-D166-E0EE-11C7-A6007008656B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46398FC0-F33A-AA45-EB85-9F9CDE6D5D30}"/>
              </a:ext>
            </a:extLst>
          </p:cNvPr>
          <p:cNvSpPr txBox="1"/>
          <p:nvPr/>
        </p:nvSpPr>
        <p:spPr>
          <a:xfrm>
            <a:off x="295541" y="1158291"/>
            <a:ext cx="6830075" cy="535531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../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layer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FeedForward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ResidualConnection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Initiate configuration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5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d_ff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2048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3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0.1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an instance of the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ResidualConnection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and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FeedForward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classes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residual_connection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ResidualConnection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feed_forward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FeedForward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d_ff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d_ff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F39251C-2C9B-E037-899D-EAA381BC2C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CB11A1B-75DE-7BA2-DC69-D2B655A0C787}"/>
              </a:ext>
            </a:extLst>
          </p:cNvPr>
          <p:cNvSpPr txBox="1"/>
          <p:nvPr/>
        </p:nvSpPr>
        <p:spPr>
          <a:xfrm>
            <a:off x="7125617" y="1249310"/>
            <a:ext cx="4901539" cy="369331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a random input tensor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manual_seed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68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reproducible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x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rand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Call residual connection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output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residual_connection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feed_forward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Initial input tensor: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Output shape: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output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Output: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output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56F32E-C081-622E-BEBF-0B9BA43EC7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5616" y="4942629"/>
            <a:ext cx="4000847" cy="1806097"/>
          </a:xfrm>
          <a:prstGeom prst="rect">
            <a:avLst/>
          </a:prstGeom>
          <a:ln>
            <a:solidFill>
              <a:srgbClr val="00994D"/>
            </a:solidFill>
          </a:ln>
        </p:spPr>
      </p:pic>
    </p:spTree>
    <p:extLst>
      <p:ext uri="{BB962C8B-B14F-4D97-AF65-F5344CB8AC3E}">
        <p14:creationId xmlns:p14="http://schemas.microsoft.com/office/powerpoint/2010/main" val="130989881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635128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370DEF-F528-BE66-B541-668789CB41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7F8064F-888A-7664-CE0A-62F161AD036B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Layer – Projection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130A991-3189-0703-9774-30CFAD884C08}"/>
              </a:ext>
            </a:extLst>
          </p:cNvPr>
          <p:cNvSpPr/>
          <p:nvPr/>
        </p:nvSpPr>
        <p:spPr>
          <a:xfrm>
            <a:off x="241421" y="658813"/>
            <a:ext cx="11716281" cy="479345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4F84D06-E330-B2B2-2E20-C400486B6634}"/>
              </a:ext>
            </a:extLst>
          </p:cNvPr>
          <p:cNvSpPr/>
          <p:nvPr/>
        </p:nvSpPr>
        <p:spPr>
          <a:xfrm>
            <a:off x="234298" y="658813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F5355A6-A9E3-0BF7-1325-B7618FE8EAFC}"/>
              </a:ext>
            </a:extLst>
          </p:cNvPr>
          <p:cNvSpPr/>
          <p:nvPr/>
        </p:nvSpPr>
        <p:spPr>
          <a:xfrm>
            <a:off x="1382312" y="658812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layer.py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A3A14F6-53E8-FC90-88C7-51FA01FCABEE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B945641-682F-5B50-B0D4-B0CA3A4909D3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71C2ED78-84CC-DFE7-4E54-B5EC19D113D1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4B3F7E8-03D2-C42C-D100-84EDF1E29122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064330B-DC93-1B3B-F08C-32B0471F812B}"/>
              </a:ext>
            </a:extLst>
          </p:cNvPr>
          <p:cNvSpPr txBox="1"/>
          <p:nvPr/>
        </p:nvSpPr>
        <p:spPr>
          <a:xfrm>
            <a:off x="295541" y="1204946"/>
            <a:ext cx="11662161" cy="397031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Projection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Module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</a:t>
            </a:r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vocab_size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linear transformation </a:t>
            </a:r>
          </a:p>
          <a:p>
            <a:r>
              <a:rPr lang="en-US" i="1" dirty="0">
                <a:solidFill>
                  <a:srgbClr val="0088FF"/>
                </a:solidFill>
                <a:latin typeface="Consolas" panose="020B0609020204030204" pitchFamily="49" charset="0"/>
              </a:rPr>
              <a:t>        #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that projects the input into the vocabulary space.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projection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Linear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vocab_size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forward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x: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It applies the linear transformation to the input.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projection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(x)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vocab_size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D5AA6F4-9A76-F73C-757F-22F6DC41A8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63084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D5FBEA-5359-3CF8-8C67-077C51D496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3075436-0839-031E-D44A-900ECB72FD3F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Layer – Projection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FB37EAB-AB94-883D-4057-A013DFABCAEF}"/>
              </a:ext>
            </a:extLst>
          </p:cNvPr>
          <p:cNvSpPr/>
          <p:nvPr/>
        </p:nvSpPr>
        <p:spPr>
          <a:xfrm>
            <a:off x="234297" y="658811"/>
            <a:ext cx="11792860" cy="61317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9526237-372A-497E-1415-C55E303A9647}"/>
              </a:ext>
            </a:extLst>
          </p:cNvPr>
          <p:cNvSpPr/>
          <p:nvPr/>
        </p:nvSpPr>
        <p:spPr>
          <a:xfrm>
            <a:off x="234297" y="658813"/>
            <a:ext cx="11792859" cy="46147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73755D3-25D3-1046-14E9-34326B7801AB}"/>
              </a:ext>
            </a:extLst>
          </p:cNvPr>
          <p:cNvSpPr/>
          <p:nvPr/>
        </p:nvSpPr>
        <p:spPr>
          <a:xfrm>
            <a:off x="1382312" y="658812"/>
            <a:ext cx="3572243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nb_projection.ipynb</a:t>
            </a:r>
            <a:endParaRPr lang="en-US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114AB10-5DAC-C860-5628-582686C90732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F4F7461E-6082-D16A-F031-ABAB5856535D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93E1C89-6E74-54BE-5531-05059CA966AF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866E4BC-47D3-F0DE-8D10-46A38B64331E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6E981E5-BFF6-89BD-E7D0-FF0D021F2087}"/>
              </a:ext>
            </a:extLst>
          </p:cNvPr>
          <p:cNvSpPr txBox="1"/>
          <p:nvPr/>
        </p:nvSpPr>
        <p:spPr>
          <a:xfrm>
            <a:off x="295541" y="1158291"/>
            <a:ext cx="6830075" cy="5078313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../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layer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Projection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Initiate configuration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5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vocab_size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7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3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an instance of the Projection class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projection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Projection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vocab_size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a random tensor to represent a batch of sequences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manual_seed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68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for reproducible result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x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rand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9183D76-E029-E27A-9896-358FFC5BA4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2620FD6-4288-5227-A9DB-436AE16E4A02}"/>
              </a:ext>
            </a:extLst>
          </p:cNvPr>
          <p:cNvSpPr txBox="1"/>
          <p:nvPr/>
        </p:nvSpPr>
        <p:spPr>
          <a:xfrm>
            <a:off x="7125617" y="1249310"/>
            <a:ext cx="4901539" cy="230832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Pass the tensor through the projection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output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projection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Initial input tensor: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Output: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output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Output shape: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output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57AB64E-368D-8A89-9A19-A90B2AFA4B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5616" y="3697447"/>
            <a:ext cx="4770843" cy="1640404"/>
          </a:xfrm>
          <a:prstGeom prst="rect">
            <a:avLst/>
          </a:prstGeom>
          <a:ln>
            <a:solidFill>
              <a:srgbClr val="00994D"/>
            </a:solidFill>
          </a:ln>
        </p:spPr>
      </p:pic>
    </p:spTree>
    <p:extLst>
      <p:ext uri="{BB962C8B-B14F-4D97-AF65-F5344CB8AC3E}">
        <p14:creationId xmlns:p14="http://schemas.microsoft.com/office/powerpoint/2010/main" val="83825320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279238-A5F8-B54D-C07B-87E52E3F09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445208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117666-F73A-725F-4428-050CD69EAA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965801-5CF8-AE5E-A014-62485DDBC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Plan (3/4)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955AA844-9F5F-CB26-9C52-51C6A560D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100" y="1690688"/>
            <a:ext cx="7543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99111C6-AEBA-E325-A09D-92EE7B3018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1355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F2EA90-F27A-223F-91F3-8F860881FF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Transformer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9CAC2537-E85B-E03D-AFE6-ACDF3D8EF6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100" y="1690688"/>
            <a:ext cx="7543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908412A-26B2-78E5-2997-2A9691430F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34749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240D4D-42FD-E843-0158-6468DFF48C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5C652E85-2FED-1075-9F6F-0A6EAF69C51C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88AA993-6FF4-92A3-A9D1-C77550A550F2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057C670-EC2B-116C-6E59-9AE5EB863160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73FCB83-C29E-7D62-364C-694275FC4B77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encoder.py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47B56CC-CA9F-7CE5-741B-F375BAEA417B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20873CC5-6BDC-EA3A-58C8-A3BA863925BD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EFB00888-53EC-5019-8E7D-86143DD79599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D8C4A95C-AE02-9A22-FE67-0CD98A35BB03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CCF63975-17DD-E379-1804-8643E256A5CD}"/>
              </a:ext>
            </a:extLst>
          </p:cNvPr>
          <p:cNvSpPr txBox="1">
            <a:spLocks/>
          </p:cNvSpPr>
          <p:nvPr/>
        </p:nvSpPr>
        <p:spPr>
          <a:xfrm>
            <a:off x="0" y="85724"/>
            <a:ext cx="2400300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Encoder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C763E4-C744-19E9-4D7B-23DBD7273F99}"/>
              </a:ext>
            </a:extLst>
          </p:cNvPr>
          <p:cNvSpPr txBox="1"/>
          <p:nvPr/>
        </p:nvSpPr>
        <p:spPr>
          <a:xfrm>
            <a:off x="291979" y="1306708"/>
            <a:ext cx="11593795" cy="526297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layer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FeedForward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MultiHeadAttention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ResidualConnection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LayerNorm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EncoderLayer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Module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):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sz="1400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self_attention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MultiHeadAttention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feed_forward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FeedForward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dropout: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        </a:t>
            </a: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self_attention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self_attention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feed_forward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feed_forward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residual connections.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residual_connections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ModuleList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ResidualConnection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dropout)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)])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forward</a:t>
            </a:r>
            <a:r>
              <a:rPr lang="en-US" sz="1400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x,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mask_scr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sz="1400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x: [</a:t>
            </a:r>
            <a:r>
              <a:rPr lang="en-US" sz="14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First, it applies the self-attention mechanism to the input inside a residual connection.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residual_connections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](x,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lambda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x: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self_attention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(x,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mask_scr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Then, it passes the result through the feed-forward network inside another residual connection.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residual_connections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](x,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feed_forward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[</a:t>
            </a:r>
            <a:r>
              <a:rPr lang="en-US" sz="14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].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B87C68E-594D-DC37-86BC-B1C73F4589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36285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C3CC9B-AA0F-D167-A3E4-143C0AEA77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4F6124D8-8C69-4EC8-6B3F-56F2D3EE5756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7EF6754-3E78-6525-CF24-89410BE8C541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2A8542C-1686-A16F-6B33-1C2061CE9051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4E74B42-4FCA-C305-FA2F-42E3A46401CF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encoder.py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75DE554B-2821-E62D-C48F-19A5EF2112F7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B4A1EA3C-1A22-9D92-411D-CF47F4E434E7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081371DD-15DB-F4D5-6F47-2CDEF66E58B8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A68B1975-B533-3B0A-BE1B-9DEB851B3149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2884EB3D-098D-D3B2-64C7-71E004BC9890}"/>
              </a:ext>
            </a:extLst>
          </p:cNvPr>
          <p:cNvSpPr txBox="1">
            <a:spLocks/>
          </p:cNvSpPr>
          <p:nvPr/>
        </p:nvSpPr>
        <p:spPr>
          <a:xfrm>
            <a:off x="0" y="85724"/>
            <a:ext cx="2400300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Encoder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DC5362-CE17-8878-9786-0737BA0B4549}"/>
              </a:ext>
            </a:extLst>
          </p:cNvPr>
          <p:cNvSpPr txBox="1"/>
          <p:nvPr/>
        </p:nvSpPr>
        <p:spPr>
          <a:xfrm>
            <a:off x="291979" y="1306708"/>
            <a:ext cx="11593795" cy="461664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Encoder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Module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sz="1400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encoder_layer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EncoderLayer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num_layers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400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layers of the encoder.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layers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ModuleList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encoder_layer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num_layers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)])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layer normalization.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norm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LayerNorm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The forward method is called when we pass input data into this module.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forward</a:t>
            </a:r>
            <a:r>
              <a:rPr lang="en-US" sz="1400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x,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mask_scr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sz="1400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x: [</a:t>
            </a:r>
            <a:r>
              <a:rPr lang="en-US" sz="14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It passes the input through each layer in turn.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layer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layers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layer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(x,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mask_scr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Finally, it applies layer normalization to the output of the last layer.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norm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(x)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[</a:t>
            </a:r>
            <a:r>
              <a:rPr lang="en-US" sz="14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].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9AFADF6-51EC-BE30-94C6-D2B0F01C42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20500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79E974-D858-42E5-362F-D9B74D19A2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A39ACB7C-21F8-DCA9-4D98-CDFF3E7C52A3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D455C7A-1D19-0DF2-DDBB-F42EC93CC94E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402E644-203A-A6E3-C560-6BEE5164258F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42C5C58-648C-2090-0BBD-B6AB323F62C9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nb_decoder.ipynb</a:t>
              </a:r>
              <a:endParaRPr lang="en-US" dirty="0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53E1AAF-33A1-FB67-4672-F1FA5C6DC36A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D09A246C-43D7-10B5-1FC8-23292B13CA79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F526905B-7CE5-C7AF-D212-E71DE0768511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CB50BD75-0968-A9EC-916B-E6DAAB6FF14A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DE9DA1EC-9F97-6765-5241-8CD704BC8D65}"/>
              </a:ext>
            </a:extLst>
          </p:cNvPr>
          <p:cNvSpPr txBox="1">
            <a:spLocks/>
          </p:cNvSpPr>
          <p:nvPr/>
        </p:nvSpPr>
        <p:spPr>
          <a:xfrm>
            <a:off x="0" y="85724"/>
            <a:ext cx="2400300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Encoder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384CC1-12CA-0FE3-3088-BB7C27D2EFE4}"/>
              </a:ext>
            </a:extLst>
          </p:cNvPr>
          <p:cNvSpPr txBox="1"/>
          <p:nvPr/>
        </p:nvSpPr>
        <p:spPr>
          <a:xfrm>
            <a:off x="291979" y="1239144"/>
            <a:ext cx="6433561" cy="547842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layer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MultiHeadAttention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FeedForward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LayerNorm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encoder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EncoderLayer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Encoder</a:t>
            </a:r>
          </a:p>
          <a:p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Define configuration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feature dimension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h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 number of heads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0.1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dropout ratio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d_ff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2048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the dimension of the feed forward network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batch size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sequence length</a:t>
            </a:r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num_layers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number of encoder layer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an instance of the </a:t>
            </a:r>
            <a:r>
              <a:rPr lang="en-US" sz="14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MultiHeadAttention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&amp; </a:t>
            </a:r>
            <a:r>
              <a:rPr lang="en-US" sz="14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FeedForward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classes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self_attention_engine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MultiHeadAttention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h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feed_forward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FeedForward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d_ff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an instance of the </a:t>
            </a:r>
            <a:r>
              <a:rPr lang="en-US" sz="14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EncoderLayer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class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encoder_layer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EncoderLayer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self_attention_engine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feed_forward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an instance of the Encoder class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Encoder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encoder_layer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num_layers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D6FAD69-851F-8606-125F-B7C869B390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0ADDE7A-C716-86F5-5E74-5927E3D10E44}"/>
              </a:ext>
            </a:extLst>
          </p:cNvPr>
          <p:cNvSpPr txBox="1"/>
          <p:nvPr/>
        </p:nvSpPr>
        <p:spPr>
          <a:xfrm>
            <a:off x="6786783" y="1239144"/>
            <a:ext cx="5113238" cy="28931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a random tensor to represent a batch of sequences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manual_seed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68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for reproducible result of random process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x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rand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Pass the tensor through the encoder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output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encoder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Initial input tensor: 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Encoder Output: 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output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Encoder Output's shape: 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output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5D7CAF-4850-76F1-B3E0-02B33880F1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6783" y="4375448"/>
            <a:ext cx="5116417" cy="2342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05629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0735404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52CD0E-61C5-0291-5E9B-3ADA9056A6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65C8C09B-7F43-A270-CEEE-18BF455E8D3C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2700D9E-EB44-DE6D-B065-2E8BC6CEEC48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CFCBB51-D74A-3E5E-4C35-1C1E9FACEA9F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62F2642-53C7-723A-65EE-9729FB2CF477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decoder.py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899A1D5F-E8B0-FE56-AC2A-0736FDEEA8E2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5DBF246D-BF1A-D897-2B4A-ED391AF7BDE5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F32598F9-5917-BB2E-7574-5F86D043C084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0D72DE8A-1EC0-49A5-7F65-67A2EC60BB15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749A8FBE-A21A-E831-6047-DE74C951688F}"/>
              </a:ext>
            </a:extLst>
          </p:cNvPr>
          <p:cNvSpPr txBox="1">
            <a:spLocks/>
          </p:cNvSpPr>
          <p:nvPr/>
        </p:nvSpPr>
        <p:spPr>
          <a:xfrm>
            <a:off x="0" y="85724"/>
            <a:ext cx="2400300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Decoder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336349-ED48-18F7-D7DB-73D7E42E55DB}"/>
              </a:ext>
            </a:extLst>
          </p:cNvPr>
          <p:cNvSpPr txBox="1"/>
          <p:nvPr/>
        </p:nvSpPr>
        <p:spPr>
          <a:xfrm>
            <a:off x="291979" y="1306708"/>
            <a:ext cx="11593795" cy="526297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endParaRPr lang="en-US" sz="1400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layer</a:t>
            </a:r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FeedForward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MultiHeadAttention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ResidualConnection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LayerNorm</a:t>
            </a:r>
            <a:endParaRPr lang="en-US" sz="1400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US" sz="1400" noProof="1">
              <a:solidFill>
                <a:srgbClr val="FF9D00"/>
              </a:solidFill>
              <a:latin typeface="Consolas" panose="020B0609020204030204" pitchFamily="49" charset="0"/>
            </a:endParaRPr>
          </a:p>
          <a:p>
            <a:r>
              <a:rPr lang="en-US" sz="1400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DecoderLayer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Module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):</a:t>
            </a:r>
            <a:endParaRPr lang="en-US" sz="1400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__init__</a:t>
            </a:r>
            <a:r>
              <a:rPr lang="en-US" sz="1400" b="0" noProof="1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d_model: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self_attention: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MultiHeadAttention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sz="1400" noProof="1">
                <a:solidFill>
                  <a:srgbClr val="9EFFFF"/>
                </a:solidFill>
                <a:latin typeface="Consolas" panose="020B0609020204030204" pitchFamily="49" charset="0"/>
              </a:rPr>
              <a:t>		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encoder_decoder_attention:</a:t>
            </a:r>
            <a:r>
              <a:rPr lang="en-US" sz="1400" noProof="1">
                <a:solidFill>
                  <a:srgbClr val="9EFFFF"/>
                </a:solidFill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MultiHeadAttention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sz="1400" noProof="1">
                <a:solidFill>
                  <a:srgbClr val="9EFFFF"/>
                </a:solidFill>
                <a:latin typeface="Consolas" panose="020B0609020204030204" pitchFamily="49" charset="0"/>
              </a:rPr>
              <a:t>		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feed_forward: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FeedForward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dropout: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sz="1400" b="0" noProof="1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sz="1400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sz="1400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__init__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        </a:t>
            </a:r>
          </a:p>
          <a:p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self_attention_engine</a:t>
            </a:r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self_attention</a:t>
            </a:r>
            <a:endParaRPr lang="en-US" sz="1400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encoder_decoder_attention</a:t>
            </a:r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encoder_decoder_attention</a:t>
            </a:r>
            <a:endParaRPr lang="en-US" sz="1400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feed_forward</a:t>
            </a:r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feed_forward</a:t>
            </a:r>
            <a:endParaRPr lang="en-US" sz="1400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i="1" noProof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residual connections.</a:t>
            </a:r>
            <a:endParaRPr lang="en-US" sz="1400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residual_connections</a:t>
            </a:r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ModuleList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sz="1400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ResidualConnection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(d_model,</a:t>
            </a:r>
            <a:r>
              <a:rPr lang="en-US" sz="1400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dropout)</a:t>
            </a:r>
            <a:r>
              <a:rPr lang="en-US" sz="1400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400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en-US" sz="1400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1400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noProof="1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)])</a:t>
            </a:r>
            <a:endParaRPr lang="en-US" sz="1400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forward</a:t>
            </a:r>
            <a:r>
              <a:rPr lang="en-US" sz="1400" b="0" noProof="1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x,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encoder_output,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mask_src</a:t>
            </a:r>
            <a:r>
              <a:rPr lang="en-US" sz="1400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noProof="1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mask_tgt</a:t>
            </a:r>
            <a:r>
              <a:rPr lang="en-US" sz="1400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noProof="1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sz="1400" b="0" noProof="1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400" b="0" i="1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lang="en-US" sz="1400" b="0" i="1" noProof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x: [batch_size, seq_</a:t>
            </a:r>
            <a:r>
              <a:rPr lang="en-US" sz="1400" i="1" noProof="1">
                <a:solidFill>
                  <a:srgbClr val="0088FF"/>
                </a:solidFill>
                <a:latin typeface="Consolas" panose="020B0609020204030204" pitchFamily="49" charset="0"/>
              </a:rPr>
              <a:t>de</a:t>
            </a:r>
            <a:r>
              <a:rPr lang="en-US" sz="1400" b="0" i="1" noProof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d_model]</a:t>
            </a:r>
            <a:r>
              <a:rPr lang="en-US" sz="1400" noProof="1">
                <a:solidFill>
                  <a:srgbClr val="FFFFFF"/>
                </a:solidFill>
                <a:latin typeface="Consolas" panose="020B0609020204030204" pitchFamily="49" charset="0"/>
              </a:rPr>
              <a:t>, </a:t>
            </a:r>
            <a:r>
              <a:rPr lang="en-US" sz="1400" b="0" i="1" noProof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encoder_output: [batch_size, seq_len, d_model]</a:t>
            </a:r>
            <a:endParaRPr lang="en-US" sz="1400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residual_connections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400" b="0" noProof="1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](x,</a:t>
            </a:r>
            <a:r>
              <a:rPr lang="en-US" sz="1400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lambda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x:</a:t>
            </a:r>
            <a:r>
              <a:rPr lang="en-US" sz="1400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self_attention_engine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(x,</a:t>
            </a:r>
            <a:r>
              <a:rPr lang="en-US" sz="1400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x,</a:t>
            </a:r>
            <a:r>
              <a:rPr lang="en-US" sz="1400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x,</a:t>
            </a:r>
            <a:r>
              <a:rPr lang="en-US" sz="1400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mask_tgt))</a:t>
            </a:r>
            <a:endParaRPr lang="en-US" sz="1400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residual_connections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400" b="0" noProof="1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](x,</a:t>
            </a:r>
            <a:r>
              <a:rPr lang="en-US" sz="1400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lambda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x:</a:t>
            </a:r>
            <a:r>
              <a:rPr lang="en-US" sz="1400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encoder_decoder_attention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(x,</a:t>
            </a:r>
            <a:r>
              <a:rPr lang="en-US" sz="1400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encoder_output,</a:t>
            </a:r>
            <a:r>
              <a:rPr lang="en-US" sz="1400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					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encoder_output,</a:t>
            </a:r>
            <a:r>
              <a:rPr lang="en-US" sz="1400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mask_src))</a:t>
            </a:r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residual_connections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400" b="0" noProof="1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](x,</a:t>
            </a:r>
            <a:r>
              <a:rPr lang="en-US" sz="1400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feed_forward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</a:t>
            </a:r>
          </a:p>
          <a:p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</a:t>
            </a:r>
            <a:endParaRPr lang="en-US" sz="1400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107DB47-712B-817B-AAE0-161B6FE1AE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5133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D0931C-0956-5C7F-A68E-1328B2A8C0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DB1630A4-F320-F7F2-319C-7C20458F8DD8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53268E5-53DD-FB0D-FC33-2D466CC7D8D8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6C5B375-6086-9752-E6B1-9C4A42072F46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10B52ED-77EB-40BF-9596-D79D716D76ED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decoder.py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A658D74-63CC-9237-48C5-FCAE1B904D94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43BE1418-8F01-931A-9486-81FFB8A43E88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9A49B7AF-A8C2-971D-6EF7-112C6C1ABD31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C11EFDB3-1C2D-FBFB-27F2-CE58F6454E1D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1085C47A-344D-295D-3FD8-5B4A6886097F}"/>
              </a:ext>
            </a:extLst>
          </p:cNvPr>
          <p:cNvSpPr txBox="1">
            <a:spLocks/>
          </p:cNvSpPr>
          <p:nvPr/>
        </p:nvSpPr>
        <p:spPr>
          <a:xfrm>
            <a:off x="0" y="85724"/>
            <a:ext cx="2400300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Decoder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C97364-03A9-4889-89A7-CB4EB499ED87}"/>
              </a:ext>
            </a:extLst>
          </p:cNvPr>
          <p:cNvSpPr txBox="1"/>
          <p:nvPr/>
        </p:nvSpPr>
        <p:spPr>
          <a:xfrm>
            <a:off x="291979" y="1306708"/>
            <a:ext cx="11593795" cy="461664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Decoder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Module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):</a:t>
            </a:r>
            <a:endParaRPr lang="en-US" sz="1400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__init__</a:t>
            </a:r>
            <a:r>
              <a:rPr lang="en-US" sz="1400" b="0" noProof="1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d_model: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decoder_layer: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DecoderLayer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num_layers: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400" b="0" noProof="1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sz="1400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sz="1400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__init__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i="1" noProof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layers of the decoder.</a:t>
            </a:r>
            <a:endParaRPr lang="en-US" sz="1400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layers</a:t>
            </a:r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ModuleList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([decoder_layer</a:t>
            </a:r>
            <a:r>
              <a:rPr lang="en-US" sz="1400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400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en-US" sz="1400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1400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(num_layers)])</a:t>
            </a:r>
            <a:endParaRPr lang="en-US" sz="1400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i="1" noProof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layer normalization.</a:t>
            </a:r>
            <a:endParaRPr lang="en-US" sz="1400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norm</a:t>
            </a:r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LayerNorm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(d_model)</a:t>
            </a:r>
            <a:endParaRPr lang="en-US" sz="1400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forward</a:t>
            </a:r>
            <a:r>
              <a:rPr lang="en-US" sz="1400" b="0" noProof="1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x,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encoder_output,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mask_src</a:t>
            </a:r>
            <a:r>
              <a:rPr lang="en-US" sz="1400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noProof="1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mask_tgt</a:t>
            </a:r>
            <a:r>
              <a:rPr lang="en-US" sz="1400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noProof="1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sz="1400" b="0" noProof="1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sz="1400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i="1" noProof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x: [batch_size, seq_len, d_model]</a:t>
            </a:r>
          </a:p>
          <a:p>
            <a:endParaRPr lang="en-US" sz="1400" b="0" i="1" noProof="1">
              <a:solidFill>
                <a:srgbClr val="0088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i="1" noProof="1">
                <a:solidFill>
                  <a:srgbClr val="0088FF"/>
                </a:solidFill>
                <a:latin typeface="Consolas" panose="020B0609020204030204" pitchFamily="49" charset="0"/>
              </a:rPr>
              <a:t>        </a:t>
            </a:r>
            <a:r>
              <a:rPr lang="en-US" sz="1400" b="0" i="1" noProof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It passes the input and the encoder output through each layer in turn.</a:t>
            </a:r>
            <a:endParaRPr lang="en-US" sz="1400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layer </a:t>
            </a:r>
            <a:r>
              <a:rPr lang="en-US" sz="1400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layers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sz="1400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layer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(x,</a:t>
            </a:r>
            <a:r>
              <a:rPr lang="en-US" sz="1400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encoder_output,</a:t>
            </a:r>
            <a:r>
              <a:rPr lang="en-US" sz="1400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mask_src,</a:t>
            </a:r>
            <a:r>
              <a:rPr lang="en-US" sz="1400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mask_tgt)</a:t>
            </a:r>
            <a:endParaRPr lang="en-US" sz="1400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i="1" noProof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Finally, it applies layer normalization to the output of the last layer.</a:t>
            </a:r>
            <a:endParaRPr lang="en-US" sz="1400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norm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(x) </a:t>
            </a:r>
            <a:r>
              <a:rPr lang="en-US" sz="1400" b="0" i="1" noProof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[batch_size, seq_len, d_model].</a:t>
            </a:r>
            <a:endParaRPr lang="en-US" sz="1400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US" sz="1400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46920DB-58AC-C5F8-D36E-ED89C774D9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519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F8C62E-7D16-3E64-6BD1-38DBF14B7F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3F10E04C-E089-AE3E-F5D8-B7104F7D72CD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5F5270F-FE92-412D-9D61-6E0A4AC8FB9B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04C7546-B726-D4EC-9B19-6C3AECB9DA03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BD54A45-B3A4-7E0B-D4A7-CAB5F727B2AF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nb_decoder.ipynb</a:t>
              </a:r>
              <a:endParaRPr lang="en-US" dirty="0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BCF4CD4-3DC1-F7FB-0969-83F6DD66E3ED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05E8D7B6-669D-B026-B612-DF4E5BFBE334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6D9BCA00-FFBE-ADBE-9DF9-55ED9987A236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EC59632C-9287-D460-E957-910E04CE45BB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F4180401-614C-7623-E554-B32C8062132D}"/>
              </a:ext>
            </a:extLst>
          </p:cNvPr>
          <p:cNvSpPr txBox="1">
            <a:spLocks/>
          </p:cNvSpPr>
          <p:nvPr/>
        </p:nvSpPr>
        <p:spPr>
          <a:xfrm>
            <a:off x="0" y="85724"/>
            <a:ext cx="2400300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Decoder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B2B47F-E411-53DB-2881-DD1C6031F2E9}"/>
              </a:ext>
            </a:extLst>
          </p:cNvPr>
          <p:cNvSpPr txBox="1"/>
          <p:nvPr/>
        </p:nvSpPr>
        <p:spPr>
          <a:xfrm>
            <a:off x="291979" y="1306708"/>
            <a:ext cx="6433561" cy="52629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layer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MultiHeadAttention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FeedForward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LayerNorm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decoder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DecoderLayer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Decoder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Define configuration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feature dimension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h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 number of heads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0.1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dropout ratio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d_ff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2048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the dimension of the feed forward network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batch size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sequence length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num_layers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number of encoder layer</a:t>
            </a:r>
          </a:p>
          <a:p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an instance of the </a:t>
            </a:r>
            <a:r>
              <a:rPr lang="en-US" sz="14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MultiHeadAttention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and </a:t>
            </a:r>
            <a:r>
              <a:rPr lang="en-US" sz="14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FeedForward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classes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self_attention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MultiHeadAttention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h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encoder_decoder_attention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MultiHeadAttention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h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feed_forward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FeedForward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d_ff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an instance of the </a:t>
            </a:r>
            <a:r>
              <a:rPr lang="en-US" sz="14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DecoderLayer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class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decoder_layer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DecoderLayer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self_attention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encoder_decoder_attention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feed_forward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A62DF78-0E4B-3C66-B58F-624CFEE56A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795F647-323D-F5A8-77C5-E8699FD6080E}"/>
              </a:ext>
            </a:extLst>
          </p:cNvPr>
          <p:cNvSpPr txBox="1"/>
          <p:nvPr/>
        </p:nvSpPr>
        <p:spPr>
          <a:xfrm>
            <a:off x="6786782" y="1306708"/>
            <a:ext cx="4997867" cy="375487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an instance of the Decoder class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Decoder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decoder_layer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num_layers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a random tensor to represent a batch of sequences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manual_seed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68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for reproducible result of random process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x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rand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endParaRPr lang="en-US" sz="1400" b="0" dirty="0">
              <a:solidFill>
                <a:srgbClr val="FFC6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manual_seed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101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for reproducible result of random process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encoder_output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rand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Pass the tensor through the decoder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output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decoder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encoder_output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625295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0920313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E930CE-8F88-C313-8250-3AE218ECFF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6826B990-E640-C6EE-2C14-47D30A51656E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19FC24F-CD2F-7E82-5B36-792F4DEF858E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5651A78-8F12-7FD4-9E95-EF1E94B80675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1C04B67-2A0D-1A71-1752-4B885ACF09F6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model.py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D34729BD-5995-ECD1-1C50-91B4A510E832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47B54964-3C52-DF12-FEAA-1CEA945801B0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0083B731-CFAF-6741-24CE-F7FDE17F4DFC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F1B5EC1E-98E0-48C4-813F-342903E34AF1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05A76C1A-2DB0-D154-5143-0AD51797C23B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3773000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Transformer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3E0871-24BC-5AD2-9583-0C04F1BE8255}"/>
              </a:ext>
            </a:extLst>
          </p:cNvPr>
          <p:cNvSpPr txBox="1"/>
          <p:nvPr/>
        </p:nvSpPr>
        <p:spPr>
          <a:xfrm>
            <a:off x="291979" y="1239144"/>
            <a:ext cx="5279879" cy="52629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layer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InputEmbedding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PositionalEncoding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Projection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encoder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Encoder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decoder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Decoder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Module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):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sz="1400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encoder: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Encoder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1400" dirty="0">
                <a:solidFill>
                  <a:srgbClr val="FFFFFF"/>
                </a:solidFill>
                <a:latin typeface="Consolas" panose="020B0609020204030204" pitchFamily="49" charset="0"/>
              </a:rPr>
              <a:t>       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decoder: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Decoder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embed_src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InputEmbedding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embed_tgt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InputEmbedding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pos_src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PositionalEncoding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pos_tgt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PositionalEncoding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projection: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Projection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encoder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decoder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decoder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embed_src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embed_src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embed_tgt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embed_tgt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pos_src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pos_src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pos_tgt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pos_tgt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projection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projection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80EE99-1BD2-C680-84DD-BCFE8EBAF0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8236601-6B41-CB55-3B55-9BA51BBBE32E}"/>
              </a:ext>
            </a:extLst>
          </p:cNvPr>
          <p:cNvSpPr txBox="1"/>
          <p:nvPr/>
        </p:nvSpPr>
        <p:spPr>
          <a:xfrm>
            <a:off x="5633101" y="1239144"/>
            <a:ext cx="6266921" cy="33239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lvl="1"/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encode</a:t>
            </a:r>
            <a:r>
              <a:rPr lang="en-US" sz="1400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mask_src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sz="1400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pPr lvl="1"/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embed_src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pPr lvl="1"/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pos_src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pPr lvl="1"/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encoder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mask_src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pPr lvl="1"/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decode</a:t>
            </a:r>
            <a:r>
              <a:rPr lang="en-US" sz="1400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tgt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encoder_output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mask_src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		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mask_tgt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sz="1400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pPr lvl="1"/>
            <a:r>
              <a:rPr lang="en-US" sz="14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tgt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embed_tgt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tgt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pPr lvl="1"/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tgt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pos_tgt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tgt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pPr lvl="1"/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decoder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tgt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encoder_output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			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mask_src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mask_tgt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project</a:t>
            </a:r>
            <a:r>
              <a:rPr lang="en-US" sz="1400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1400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	  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projection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(x)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610950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38933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CB2EF-749E-CFA3-7AB4-B417F143B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Plan (1/4)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843A35BA-7704-7B1B-2B0E-8AF3CDF99C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100" y="1690688"/>
            <a:ext cx="7543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D4398A6-069B-C23B-F812-557684FEEC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64677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7EA375-ED9B-77E7-B2CE-C69BF9BB9E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7B5524CC-2D47-26D9-1502-1C8F4E4E9931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C285E3E-773B-DA50-9BC1-F70DECAD5B1C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9FEF165-7DC7-6D80-108D-A30A9ECA2CDC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EE521ED-5414-0644-1E1E-830C58EDF6FF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utils.py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4B08C2CB-057F-18AD-3F59-64D26570315C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88DA6D83-32DE-7E98-ADE3-E091D5ED6AB5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459907BF-5944-095D-CD35-F307AA51D378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78B182D5-6235-5098-CFD7-244BBA7467B5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7EF57BD0-AC88-D6AE-B655-2845D6634966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8767987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Utils – Create transformer model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EFFCE2-1B2D-E8C2-560F-05E2F2520CAF}"/>
              </a:ext>
            </a:extLst>
          </p:cNvPr>
          <p:cNvSpPr txBox="1"/>
          <p:nvPr/>
        </p:nvSpPr>
        <p:spPr>
          <a:xfrm>
            <a:off x="291979" y="1239144"/>
            <a:ext cx="6271191" cy="418576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create_tranformer_model</a:t>
            </a:r>
            <a:r>
              <a:rPr lang="en-US" sz="1400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config,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vocab_size_src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vocab_size_tgt</a:t>
            </a:r>
            <a:r>
              <a:rPr lang="en-US" sz="1400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</a:t>
            </a:r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Extract parameters from the configuration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num_layers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num_layers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h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h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d_ff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d_ff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dropout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source and target embedding layers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embed_src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InputEmbedding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vocab_size_src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embed_tgt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InputEmbedding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vocab_size_tgt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source &amp; target positional encoding 	layers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pos_src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PositionalEncoding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pos_tgt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PositionalEncoding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01A54FA-8BA2-446A-4C90-4CB27DDAE7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00AFE9F-7384-4758-9C33-45A7B21C636A}"/>
              </a:ext>
            </a:extLst>
          </p:cNvPr>
          <p:cNvSpPr txBox="1"/>
          <p:nvPr/>
        </p:nvSpPr>
        <p:spPr>
          <a:xfrm>
            <a:off x="6624414" y="1239144"/>
            <a:ext cx="5275608" cy="310854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lvl="1"/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encoder with self-attention and feed-forward layers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self_attention_encoder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	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MultiHeadAttention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h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feed_forward_encoder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FeedForward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	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d_ff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sz="1400" dirty="0">
                <a:solidFill>
                  <a:srgbClr val="FFFFFF"/>
                </a:solidFill>
                <a:latin typeface="Consolas" panose="020B0609020204030204" pitchFamily="49" charset="0"/>
              </a:rPr>
              <a:t>   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encoder_layer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EncoderLayer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self_attention_encoder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	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feed_forward_encoder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encoder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Encoder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encoder_layer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	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num_layers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440958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D4C983-3461-8714-0EF8-A3620AC64C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44853B47-0A48-5EEF-AA11-FF91C8451C3F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0E28594-90FE-EF1A-CB48-FDDC5ABE5198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9AF3EFD-CE01-DD39-AC22-6C8AA42050B1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336CD9A-04CC-4FFA-D948-439D7DA78BDE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utils.py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C4EE619D-C3CD-6CB3-6412-999B5CAA40A9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6E4C4571-C53E-2FB7-A68A-4275CDF89ACA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8C5553FC-7C7C-5C6F-5D19-872B86B926A4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E3758F30-909D-5E01-55B3-81CB25B9246A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A752CBE9-146F-EC18-3475-93EA926E6BA0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8602826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Utils – Create transformer model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8691B4-C5ED-B8D0-B6BA-91A717DF299B}"/>
              </a:ext>
            </a:extLst>
          </p:cNvPr>
          <p:cNvSpPr txBox="1"/>
          <p:nvPr/>
        </p:nvSpPr>
        <p:spPr>
          <a:xfrm>
            <a:off x="291979" y="1239144"/>
            <a:ext cx="6074638" cy="461664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lvl="1"/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decoder with self-attention, encoder-decoder attention, and feed-forward layers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self_attention_decoder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MultiHeadAttention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h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	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encoder_decoder_attention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MultiHeadAttention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	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h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feed_forward_decoder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FeedForward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d_ff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	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decoder_layer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DecoderLayer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self_attention_decoder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encoder_decoder_attention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feed_forward_decoder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decoder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Decoder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decoder_layer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num_layers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46C85B2-64C7-63D5-9349-FD968D714E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E6FBE0C-B7EA-6563-CFF4-D1CD3CBE5C78}"/>
              </a:ext>
            </a:extLst>
          </p:cNvPr>
          <p:cNvSpPr txBox="1"/>
          <p:nvPr/>
        </p:nvSpPr>
        <p:spPr>
          <a:xfrm>
            <a:off x="6427860" y="1239144"/>
            <a:ext cx="5305516" cy="461664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i="1" dirty="0">
                <a:solidFill>
                  <a:srgbClr val="0088FF"/>
                </a:solidFill>
                <a:latin typeface="Consolas" panose="020B0609020204030204" pitchFamily="49" charset="0"/>
              </a:rPr>
              <a:t>   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projection layer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projection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Projection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vocab_size_tgt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Transformer model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transformer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embed_src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embed_tgt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pos_src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pos_tgt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projection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model parameters with Xavier    	uniform distribution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param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parameters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():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param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dim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xavier_uniform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param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transformer</a:t>
            </a:r>
          </a:p>
        </p:txBody>
      </p:sp>
    </p:spTree>
    <p:extLst>
      <p:ext uri="{BB962C8B-B14F-4D97-AF65-F5344CB8AC3E}">
        <p14:creationId xmlns:p14="http://schemas.microsoft.com/office/powerpoint/2010/main" val="37953445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6468652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0063B2-3B4F-5149-F4E1-9F346344F9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AF0E61-1A10-EABB-5BF1-964582D89F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Plan (4/4)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B5A904-7E4E-09EE-BCA0-983EBAE4A1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100" y="1690688"/>
            <a:ext cx="7543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B0BD888-E356-4891-DFAF-B6A1395CE4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82489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963A65-4802-5778-E698-4D9114CFCF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543078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663C3A-CACF-F46A-4058-3F84B04228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6BF106BA-9656-658D-74D4-C57B12434BD6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444E909-95ED-C3E9-B658-2A85B45B3621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6F7C1DE-3B4A-C4FE-00F1-AC35D248BFA5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E73D7D5-E86C-EBB9-5247-601FD8E77B93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engine.py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5B4B016F-9908-6BBB-523B-346DF42A1E05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85E60BB1-D7A1-5C04-42E0-2CE8F5C29CD2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4AFA2545-0835-5618-FA0D-479BE2A0A334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6A3672C8-1DE4-6546-5184-98768726FD89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165EC4F5-6145-FD8F-F2A3-0BF073263644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708446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Engine – Train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5F45AD-51BB-6AC2-50A7-DA32DB21115C}"/>
              </a:ext>
            </a:extLst>
          </p:cNvPr>
          <p:cNvSpPr txBox="1"/>
          <p:nvPr/>
        </p:nvSpPr>
        <p:spPr>
          <a:xfrm>
            <a:off x="291979" y="1239144"/>
            <a:ext cx="11441397" cy="52629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os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utils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tensorboard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SummaryWriter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torchmetrics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metrics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mask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create_causal_mask</a:t>
            </a:r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tqdm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tqdm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utils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create_tranformer_model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get_checkpoint_path</a:t>
            </a: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create_checkpoint_path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utils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preprocessing_data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US" sz="1400" b="0" dirty="0">
              <a:solidFill>
                <a:srgbClr val="FF9D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train</a:t>
            </a:r>
            <a:r>
              <a:rPr lang="en-US" sz="1400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sz="1400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Assign the device for computation (GPU if available, else CPU)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device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device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cuda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cuda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is_available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cpu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sz="1400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"Using</a:t>
            </a:r>
            <a:r>
              <a:rPr lang="en-US" sz="14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device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14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 device"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Initiate </a:t>
            </a:r>
            <a:r>
              <a:rPr lang="en-US" sz="14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TensorBoard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writer for logging training metrics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logs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SummaryWriter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(config[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log_dir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Check if model directory exists, if not create one to save the model weights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not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os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exists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(config[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model_dir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]):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os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mkdir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models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Load and preprocess the dataset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train_dataloader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val_dataloader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tokenizer_tgt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,)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preprocessing_data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(config)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CD50F72-5B62-3529-4BC0-2C52F0E58A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57424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0852AD-0AEC-39E5-7F15-340450E272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90B81E18-6C97-F3F5-D06E-8C03E240D74C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B71D87A-C186-892E-4414-203C4464591F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12E0D45-20F0-91CA-6EC9-5F3C973BD446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D84A181-A2E2-2F23-48CC-61E77B14692F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engine.py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592D7FA8-7796-0D6B-A579-9EE82EEF4A56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04E64242-2472-E17D-58A5-1E3BFCFC2505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D4A61517-93BC-E6E8-7415-D206DE0C2679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6D17BBF8-0897-EFB5-C992-EAFA65610BFE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1CAF6656-8C18-8238-B8BD-99815AB4D22D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708446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Engine – Train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101B92-6BC7-BFC5-BD99-8C2465CD6044}"/>
              </a:ext>
            </a:extLst>
          </p:cNvPr>
          <p:cNvSpPr txBox="1"/>
          <p:nvPr/>
        </p:nvSpPr>
        <p:spPr>
          <a:xfrm>
            <a:off x="291979" y="1239144"/>
            <a:ext cx="11441397" cy="52629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i="1" dirty="0">
                <a:solidFill>
                  <a:srgbClr val="0088FF"/>
                </a:solidFill>
                <a:latin typeface="Consolas" panose="020B0609020204030204" pitchFamily="49" charset="0"/>
              </a:rPr>
              <a:t>   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Get vocab size for source and target language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vocab_size_src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get_vocab_size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vocab_size_tgt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tokenizer_tgt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get_vocab_size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the Transformer model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model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create_tranformer_model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(config,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vocab_size_src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vocab_size_tgt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device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optimizer (Adam in this case)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optimizer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optim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Adam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parameters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lr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learning_rate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eps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1e-9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initial_epoch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global_step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Get the checkpoint path if exists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checkpoint_path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get_checkpoint_path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(config)</a:t>
            </a:r>
          </a:p>
          <a:p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   # If a checkpoint exists, load the model and optimizer states and continue training from the last epoch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checkpoint_path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sz="1400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"Loading</a:t>
            </a:r>
            <a:r>
              <a:rPr lang="en-US" sz="14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 checkpoint from 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checkpoint_path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14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checkpoint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load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checkpoint_path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load_state_dict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checkpoint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model_state_dict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initial_epoch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checkpoint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epoch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optimizer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load_state_dict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checkpoint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optimizer_state_dict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global_step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checkpoint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global_step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No checkpoint found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CE36FFE-9844-0BC2-46AA-933737F221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13754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25F2CC-4A42-C507-7FE2-2FC8D015CA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466EE51C-1295-C13F-B998-D125D7039EBE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E153274-86E7-4EBE-D0FB-4745060F4976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B4EB9AC-7B24-4071-1F3D-D64DFCA54A28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902F9DF-EB03-705E-FEFC-73C39D10AA31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engine.py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C7D4995B-3F54-CE80-DC35-CE176AA45403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04A0B5BD-FCFB-A2E9-87B3-74A9DBB6EB69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F42AE00C-B9F2-4488-3A11-4B5428CCFBBC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D8244CED-84BB-6E3B-51AF-117276742DBF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EFAEE515-89E6-86CF-F1D8-EE79098AC213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708446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Engine – Train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2339C7-56BE-80DC-2409-DD35CB9D66BB}"/>
              </a:ext>
            </a:extLst>
          </p:cNvPr>
          <p:cNvSpPr txBox="1"/>
          <p:nvPr/>
        </p:nvSpPr>
        <p:spPr>
          <a:xfrm>
            <a:off x="291979" y="1239144"/>
            <a:ext cx="11552492" cy="547842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   # Define the loss function (</a:t>
            </a:r>
            <a:r>
              <a:rPr lang="en-US" sz="14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CrossEntropyLoss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in this case)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loss_function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CrossEntropyLoss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ignore_index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token_to_id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[PAD]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),</a:t>
            </a:r>
            <a:r>
              <a:rPr lang="en-US" sz="1400" dirty="0">
                <a:solidFill>
                  <a:srgbClr val="FB94FF"/>
                </a:solidFill>
                <a:latin typeface="Consolas" panose="020B0609020204030204" pitchFamily="49" charset="0"/>
              </a:rPr>
              <a:t> 								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label_smoothing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0.1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device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Training loop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epoch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initial_epoch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epochs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]):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cuda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empty_cache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train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batch_iterator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tqdm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train_dataloader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desc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sz="1400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"Training</a:t>
            </a:r>
            <a:r>
              <a:rPr lang="en-US" sz="14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 Epoch 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epoch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14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sz="1400" i="1" dirty="0">
                <a:solidFill>
                  <a:srgbClr val="0088FF"/>
                </a:solidFill>
                <a:latin typeface="Consolas" panose="020B0609020204030204" pitchFamily="49" charset="0"/>
              </a:rPr>
              <a:t>   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Iterate over each batch in the training data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batch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batch_iterator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Move the encoder and decoder inputs and masks to the device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encoder_input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batch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encoder_input_ids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device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(</a:t>
            </a:r>
            <a:r>
              <a:rPr lang="en-US" sz="14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decoder_input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batch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decoder_input_ids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device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(</a:t>
            </a:r>
            <a:r>
              <a:rPr lang="en-US" sz="14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batch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device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(</a:t>
            </a:r>
            <a:r>
              <a:rPr lang="en-US" sz="14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1, 1, </a:t>
            </a:r>
            <a:r>
              <a:rPr lang="en-US" sz="14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decoder_mask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batch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decoder_mask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device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(</a:t>
            </a:r>
            <a:r>
              <a:rPr lang="en-US" sz="14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1, </a:t>
            </a:r>
            <a:r>
              <a:rPr lang="en-US" sz="14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Pass the inputs through the model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encoder_output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encode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encoder_input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(</a:t>
            </a:r>
            <a:r>
              <a:rPr lang="en-US" sz="14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decoder_output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decode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decoder_input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encoder_output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decoder_mask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  	(</a:t>
            </a:r>
            <a:r>
              <a:rPr lang="en-US" sz="14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projection_output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project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decoder_output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(</a:t>
            </a:r>
            <a:r>
              <a:rPr lang="en-US" sz="14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vocab_size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Load target/label sequences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decoder_target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batch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decoder_target_ids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device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(</a:t>
            </a:r>
            <a:r>
              <a:rPr lang="en-US" sz="14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0865852-60E9-A008-6D55-1630FFEB0E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29924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408AFC-18A6-29E5-A12F-48EF8FC8F4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D5449661-6F46-3A6A-5A8C-1F996F038DD0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8A702DF-A0DC-4921-166A-36ED2850210C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A37B441-E46C-65E1-CB35-EF12596A251D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1E83479-59A0-6159-FBEA-04D54E7265DF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engine.py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352982E9-21EA-8D52-679F-4FA2F6E8C180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44BC58B2-98AD-7E88-F3FC-44E5153A9D27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5A816259-3EC4-F7D8-5926-9AF3E0A04D5A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2E997FF6-B8E0-78D4-6EAC-A54CB55D2EE4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5E8AA8E2-C9E8-DDC8-56E2-9B341CA6CDE9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708446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Engine – Train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3206D0-DBF3-6943-4AE8-F17D014084B3}"/>
              </a:ext>
            </a:extLst>
          </p:cNvPr>
          <p:cNvSpPr txBox="1"/>
          <p:nvPr/>
        </p:nvSpPr>
        <p:spPr>
          <a:xfrm>
            <a:off x="291979" y="1239144"/>
            <a:ext cx="11552492" cy="35394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	   # Calculate loss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loss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loss_function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projection_output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view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vocab_size_tgt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decoder_target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view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batch_iterator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set_postfix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({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Training Loss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loss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()})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Log the loss to </a:t>
            </a:r>
            <a:r>
              <a:rPr lang="en-US" sz="14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TensorBoard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logs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add_scalar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Training Loss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loss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global_step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logs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flush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Perform backpropagation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loss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backward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Update parameters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optimizer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step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optimizer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zero_grad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set_to_none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global_step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+=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86EF915-BBCC-9BDC-ECA6-284B09C031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17382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6C0D5C-C3A6-C0D6-B320-62D4619F62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F1B31205-2823-287D-D722-886C2FE8AC09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C7DCA26-AF73-B073-CB1F-D8A80A366E6A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475E19B-9C68-CEA4-3F51-E27D50AA6311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CE62C52-ED43-B16F-2D4A-F87C1C5A92D1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engine.py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E00AD88-F156-7B2F-A0C3-F9CAAD898D38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71B34382-CD32-BAC7-39C7-702B04C91DEE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BE77FEE7-9AD1-F2EF-AB24-A3D0F3FDBF27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31E79C78-933E-5898-75B4-63FBEDA407A5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187A92CC-CE94-EE22-E3E5-1E9C7A849960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708446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Engine – Train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F0C573-9783-5D51-3ECF-E1F739DFBB4A}"/>
              </a:ext>
            </a:extLst>
          </p:cNvPr>
          <p:cNvSpPr txBox="1"/>
          <p:nvPr/>
        </p:nvSpPr>
        <p:spPr>
          <a:xfrm>
            <a:off x="291979" y="1239144"/>
            <a:ext cx="11552492" cy="52629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i="1" dirty="0">
                <a:solidFill>
                  <a:srgbClr val="0088FF"/>
                </a:solidFill>
                <a:latin typeface="Consolas" panose="020B0609020204030204" pitchFamily="49" charset="0"/>
              </a:rPr>
              <a:t>       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Run validation at the end of each epoch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evaluation_step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val_dataloader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tokenizer_tgt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global_step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logs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num_eval_samples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device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Save model checkpoint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model_checkpoint_path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create_checkpoint_path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(config,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sz="14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epoch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:02d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14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save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epoch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epoch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model_state_dict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state_dict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(),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optimizer_state_dict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optimizer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state_dict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(),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global_step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global_step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},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model_checkpoint_path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B979959-8886-FF7F-811E-0114910951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9839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1DCD6A-C6DE-DAA9-A749-E493D3C5FB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04162-0105-E8A0-8A2C-69EC0E94B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Plan (2/4)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21FB18E0-D676-0451-E1B5-A65AC19262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100" y="1690688"/>
            <a:ext cx="7543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650CA8B-F461-DA48-3BC6-F6872FB48E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32563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8985134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142764-0F1D-3F3E-DB33-D625DC5FF6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9DEB2B69-3C5F-DD6C-5DBC-D37EBFAAFF74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A045D92-F221-307F-7C79-7AD8A9031897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1D7078C-6049-FA2F-A4CF-E742C860D3EB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9B35022-1142-E65F-13AA-A677126D3C9A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engine.py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C8BA8D71-04FB-6646-E8AA-6BE508851491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2819EEC8-B7A3-EB34-F1E7-DF9B8E370B3C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6527218A-593E-23CD-5CF4-93C6555F2250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167BB024-ECDA-FB64-251A-F469C3775FAC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E02ABD4D-4D32-FAA1-85AB-4E4CD1D6521B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708446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Engine – Model Inference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97F298-0662-0D4D-6E99-14014F8FCFC9}"/>
              </a:ext>
            </a:extLst>
          </p:cNvPr>
          <p:cNvSpPr txBox="1"/>
          <p:nvPr/>
        </p:nvSpPr>
        <p:spPr>
          <a:xfrm>
            <a:off x="291979" y="1239144"/>
            <a:ext cx="11552492" cy="504753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model_inference</a:t>
            </a:r>
            <a:r>
              <a:rPr lang="en-US" sz="1400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model,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encoder_input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sos_id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eos_id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device</a:t>
            </a:r>
            <a:r>
              <a:rPr lang="en-US" sz="1400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Encode the input using the model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encoder_output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model.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encode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encoder_input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(</a:t>
            </a:r>
            <a:r>
              <a:rPr lang="en-US" sz="14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decoder input with the start of sequence token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decoder_input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([[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sos_id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]]).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type_as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encoder_input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(device)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(1, 1) 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Loop until the sequence length of the decoder input equals the sequence length of the encoder input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decoder_input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break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a causal mask for the decoder input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decoder_mask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create_causal_mask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decoder_input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type_as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(device)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Decode the encoder output using the model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decoder_output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model.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decode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decoder_input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encoder_output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decoder_mask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select the last token from the </a:t>
            </a:r>
            <a:r>
              <a:rPr lang="en-US" sz="14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dimension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last_token_output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decoder_output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[:,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:]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1ACE3BC-9017-7590-9910-EDE8E22D77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68883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1E9C0E-973A-E3DD-60F7-3E3262388D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C1318770-C7AB-4B0A-1CB1-E9751874611E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9242FB5-F873-0B8E-A09C-188DC4DEAD91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B2CA21D-5384-BC1E-76E1-03FE41D8C66C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7359111-9A40-A99B-EDC2-1390FDE3088C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engine.py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BAB37213-9AF1-FB8F-AF74-64CA31D55F8E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54B7B016-4522-47B3-A19B-89EC8766774D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FF85B3EA-99B8-2A90-0994-A65341D4BC35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E8562957-3D50-10A4-E47F-DED9EDC1FBC3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B350658E-C407-3874-2106-FF0A6929A3AF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708446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Engine – Model Inference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B86D60-3EF9-3F75-588E-F8A2CCEE7E5C}"/>
              </a:ext>
            </a:extLst>
          </p:cNvPr>
          <p:cNvSpPr txBox="1"/>
          <p:nvPr/>
        </p:nvSpPr>
        <p:spPr>
          <a:xfrm>
            <a:off x="291979" y="1239144"/>
            <a:ext cx="11552492" cy="33239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i="1" dirty="0">
                <a:solidFill>
                  <a:srgbClr val="0088FF"/>
                </a:solidFill>
                <a:latin typeface="Consolas" panose="020B0609020204030204" pitchFamily="49" charset="0"/>
              </a:rPr>
              <a:t>       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project the output to the target vocab size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projection_output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model.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project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last_token_output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en-US" sz="14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predicted_token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is the </a:t>
            </a:r>
            <a:r>
              <a:rPr lang="en-US" sz="14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indice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of the max value in </a:t>
            </a:r>
            <a:r>
              <a:rPr lang="en-US" sz="14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projection_output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meaning the id in vocabulary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       _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predicted_token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max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projection_output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dim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sz="1400" dirty="0">
                <a:solidFill>
                  <a:srgbClr val="FFFFFF"/>
                </a:solidFill>
                <a:latin typeface="Consolas" panose="020B0609020204030204" pitchFamily="49" charset="0"/>
              </a:rPr>
              <a:t>       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decoder_input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cat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decoder_input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predicted_token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unsqueeze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type_as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encoder_input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(device)],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			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dim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Break the loop if the predicted token is the end of sequence token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predicted_token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eos_id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break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Return the decoder input, removing the batch dimension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decoder_input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squeeze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B9B9EEA-2550-EBF7-5C39-43D562FF4A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96406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7EB99C-E985-F1D6-76C6-ED41B79528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957688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127D60-9CE4-4702-080F-684FA9F011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E788781C-F293-CC16-3C6D-6749E0F49A14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01A29F1-3CC8-68E6-23AF-9A8EC75018B2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7794BCB-6790-E715-64A9-6074CB926281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FFBD6C8-27FD-2108-1DF6-DEDD391E39B1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engine.py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6C995EB7-FCB2-E263-6FB6-F87E70DA67F4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6FF1DC54-DB28-E326-49E9-10516F38E855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71F38FC3-5D24-C27F-0C7A-C7710DCCAAFA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F7A5AEA5-6836-778A-681E-72221D6547D5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F452331C-B906-B11C-4233-2DEFA30A1F33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708446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Engine – Evaluation Step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A30D08-720A-EFC1-6AD5-485F666312DC}"/>
              </a:ext>
            </a:extLst>
          </p:cNvPr>
          <p:cNvSpPr txBox="1"/>
          <p:nvPr/>
        </p:nvSpPr>
        <p:spPr>
          <a:xfrm>
            <a:off x="291979" y="1239144"/>
            <a:ext cx="11552492" cy="547842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evaluation_step</a:t>
            </a:r>
            <a:r>
              <a:rPr lang="en-US" sz="1400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model,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val_dataloader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tokenizer_tgt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global_step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logs,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num_eval_samples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device</a:t>
            </a:r>
            <a:r>
              <a:rPr lang="en-US" sz="1400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</a:t>
            </a:r>
          </a:p>
          <a:p>
            <a:r>
              <a:rPr lang="en-US" sz="14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   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Set the model to evaluation mode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model.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eval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Get the IDs for the start and end of sequence tokens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sos_id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tokenizer_src.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token_to_id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[SOS]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eos_id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tokenizer_src.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token_to_id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[EOS]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lists to store the source texts, target texts, and predicted texts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source_texts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[]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target_texts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[]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predicted_texts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[]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Disable gradient calculations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with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no_grad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():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Iterate over the validation data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batch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val_dataloader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Get the encoder input and mask from the batch and move them to the device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encoder_input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batch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encoder_input_ids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(device)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(</a:t>
            </a:r>
            <a:r>
              <a:rPr lang="en-US" sz="14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batch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(device)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(</a:t>
            </a:r>
            <a:r>
              <a:rPr lang="en-US" sz="14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1, 1, </a:t>
            </a:r>
            <a:r>
              <a:rPr lang="en-US" sz="14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Assert that the batch size is 1 for evaluation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assert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encoder_input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Batch size must be 1 for evaluation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0E9D99D-4F63-F0E6-90E1-4435EEF12F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27513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9FFCD9-0CE0-4429-68AA-3AD72DADC5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819004E9-A924-F868-6038-1C3FAFB802BA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9D9DC20-1304-DF24-F147-76EE3AD3357C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C6AB68C-0350-1382-0B0D-1E3D52430B00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EF64A85-4254-81EC-3961-193B619866EC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engine.py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7896F2B-C455-A8D2-7F20-0E94EB4D909B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3CB408AD-ECDE-E19E-F64E-1A2353225C0D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6BDCBC95-0F41-8394-C795-3C9A629A56A5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92C380E2-5430-610F-2423-F2CEE3A0269E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345924F1-2630-3F1E-DCFC-13ED221A8165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708446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Engine – Evaluation Step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7251DA-E598-7E13-A3F7-026FE5732DB1}"/>
              </a:ext>
            </a:extLst>
          </p:cNvPr>
          <p:cNvSpPr txBox="1"/>
          <p:nvPr/>
        </p:nvSpPr>
        <p:spPr>
          <a:xfrm>
            <a:off x="291979" y="1239144"/>
            <a:ext cx="11552492" cy="547842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           # Perform inference using the model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model_output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model_inference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(model,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encoder_input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sos_id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eos_id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device)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Get the source text, target text, and predicted text from the batch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source_text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batch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text_src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target_text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batch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text_tgt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predicted_text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tokenizer_tgt.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decode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model_output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detach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cpu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numpy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Append the texts to their respective lists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source_texts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source_text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target_texts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target_text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predicted_texts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predicted_text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Print the source text, target text, and predicted text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sz="1400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"Source</a:t>
            </a:r>
            <a:r>
              <a:rPr lang="en-US" sz="14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source_text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14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sz="1400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"Target</a:t>
            </a:r>
            <a:r>
              <a:rPr lang="en-US" sz="14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target_text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14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sz="1400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"Predicted</a:t>
            </a:r>
            <a:r>
              <a:rPr lang="en-US" sz="14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predicted_text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14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--------------------------------------------------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Break the loop if the number of evaluation samples has been reached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source_texts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num_eval_samples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*************** EVALUATION COMPLETED - GO TO NEXT EPOCH ***************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break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232C74-70E7-F12C-AE4B-78F536AE31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2886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C8B444-4C44-14CE-FA9D-7E41F368AD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9B2DEE2E-878A-DEB8-E72B-85F4D5022B4F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F275C60-8947-EE1E-5A80-7EBED56E274E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E6438F5-A26F-5321-0452-4C586C311C12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ECAE2CA-DE1F-0779-73F9-F1F2A74C8DA4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engine.py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BA79905-F0A1-6D73-07E6-BB74559E0EF7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BE916D9C-7552-E548-4282-B2705DC86E91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8A601078-EF4C-A6F1-2694-815CAFF4162D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A8A6D4A7-1FA4-BAB0-A571-B30076BD22BD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B8184C0D-BC1D-2E4E-A623-92DC2D6F1D36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708446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Engine – Evaluation Step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E08405-7D25-F0EC-B324-935B23C2720D}"/>
              </a:ext>
            </a:extLst>
          </p:cNvPr>
          <p:cNvSpPr txBox="1"/>
          <p:nvPr/>
        </p:nvSpPr>
        <p:spPr>
          <a:xfrm>
            <a:off x="291979" y="1239144"/>
            <a:ext cx="11552492" cy="48320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   # If logs are provided, calculate and log the BLEU score, word error rate, and character error rate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logs:</a:t>
            </a:r>
          </a:p>
          <a:p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calculate the BLEU score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bleu_metric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metrics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BLEUScore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bleu_score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bleu_metric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predicted_texts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target_texts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logs.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add_scalar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Validation BLEU Score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bleu_score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global_step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logs.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flush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calculate the word error rate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wer_metric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metrics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WordErrorRate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wer_score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wer_metric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predicted_texts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target_texts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logs.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add_scalar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Validation Word Error Rate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wer_score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global_step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logs.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flush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calculate character error rate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cer_metric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metrics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CharErrorRate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cer_score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cer_metric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predicted_texts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target_texts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logs.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add_scalar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Validation Character Error Rate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cer_score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global_step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logs.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flush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30289B1-ED69-FB0E-B88C-AE4E230EEE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58774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26F366-CC28-95D9-2921-489CFAFD81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509573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49726C-2FFC-4456-E08A-BF3D6BDD1E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4E6A10F7-2BD1-4E8A-F193-DC0C92869E9E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51FAB6A-8D4D-7E0B-5852-678EC4211246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9A5B8A1-2BED-DC4E-25B6-7BC2886A4322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B3B9696-E5D6-A038-B0F7-A0323D5B1601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engine.py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F658D48-2BC2-E904-94CC-1CA62C6F8986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E2E790EA-E4F3-3CCA-7DF2-B356F9A2BEC4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486FA3A5-3AF2-F57D-0080-EE0A1F0327C8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89AD2DE2-4667-AEEB-9CA0-129244627E62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93AC5398-CC5E-9084-5175-1D6F0A8583E4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8340697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Engine – Transformer translates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427DB1-F705-E6CC-9AF1-38E4375AE6ED}"/>
              </a:ext>
            </a:extLst>
          </p:cNvPr>
          <p:cNvSpPr txBox="1"/>
          <p:nvPr/>
        </p:nvSpPr>
        <p:spPr>
          <a:xfrm>
            <a:off x="291979" y="1239144"/>
            <a:ext cx="11552492" cy="53553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transformer_translates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src_text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model,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tokenizer_tgt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					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device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Set the model to evaluation mode.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model.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eval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Disable gradient calculation.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with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no_grad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Tokenize the source text.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tokenized_src_text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tokenizer_src.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encode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src_text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Calculate the number of padding tokens needed for the encoder input.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encoder_padding_num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tokenized_src_text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2: [SOS] &amp; [EOS]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Get the IDs of the special tokens.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sos_id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tokenizer_src.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token_to_id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[SOS]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eos_id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tokenizer_src.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token_to_id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[EOS]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pad_id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tokenizer_src.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token_to_id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[PAD]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944AB74-94C2-120C-6D2A-DBF2004678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42601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EF4DD7-7531-8021-A9BC-AE433CE118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3A31C157-24B3-2899-90DF-E347F38C19EE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C308D9E-CA84-E9D1-E2FA-6FC3C41FA60D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7F41F29-BD49-87C1-A877-9D44919AF047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450C618-6889-62BD-2E1C-F7C6BC78F7C2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engine.py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29DF646B-5D36-554C-CB93-0B7FC3876259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17D2F78B-7246-F0DB-5678-0856B3208655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5C9BB2FF-0B91-50A0-76E9-B8C841CED343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2E1071E9-2BB7-B3D1-3831-D4441A80C3B7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1BCD0C1A-5990-AF0E-6D5F-A7D89BCCC8BC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8340697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Engine – Transformer translates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8B32BA-EFC5-5C85-F229-C55FA0A18259}"/>
              </a:ext>
            </a:extLst>
          </p:cNvPr>
          <p:cNvSpPr txBox="1"/>
          <p:nvPr/>
        </p:nvSpPr>
        <p:spPr>
          <a:xfrm>
            <a:off x="291979" y="1239144"/>
            <a:ext cx="11552492" cy="53553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	 # Create the encoder input by concatenating the special tokens and the tokenized   	 source text.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encoder_input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cat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sos_id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dtype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int64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tokenized_src_text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dtype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int64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eos_id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dtype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int64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pad_id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encoder_padding_num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dtype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int64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dim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(device)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the encoder mask.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create_encoder_mask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encoder_input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pad_id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(device)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Encode the input.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encoder_output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model.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encode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encoder_input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decoder input with the start of sequence token.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decoder_input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([[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sos_id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]]).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type_as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encoder_input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(device)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1FCB21-4EF0-1D8C-3188-09DE83B9BE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820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Avenir font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-qd-blue-simple" id="{A4FAF9F9-AE7C-46FD-B4D5-0E27E5E1F42F}" vid="{A861747D-0E20-4E7B-BBCA-2D7C86E2982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template-qd-blue-simple</Template>
  <TotalTime>1213</TotalTime>
  <Words>12818</Words>
  <Application>Microsoft Office PowerPoint</Application>
  <PresentationFormat>Widescreen</PresentationFormat>
  <Paragraphs>1251</Paragraphs>
  <Slides>110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110</vt:i4>
      </vt:variant>
    </vt:vector>
  </HeadingPairs>
  <TitlesOfParts>
    <vt:vector size="117" baseType="lpstr">
      <vt:lpstr>Arial</vt:lpstr>
      <vt:lpstr>Avenir Next LT Pro</vt:lpstr>
      <vt:lpstr>Avenir Next LT Pro Light</vt:lpstr>
      <vt:lpstr>Calibri</vt:lpstr>
      <vt:lpstr>Consolas</vt:lpstr>
      <vt:lpstr>Wingdings</vt:lpstr>
      <vt:lpstr>Office Theme</vt:lpstr>
      <vt:lpstr>Implementing Transformer with  Python &amp; PyTorch   </vt:lpstr>
      <vt:lpstr>Training process for transformer</vt:lpstr>
      <vt:lpstr>Training process for transformer</vt:lpstr>
      <vt:lpstr>Training process for transformer</vt:lpstr>
      <vt:lpstr>Training process for transformer</vt:lpstr>
      <vt:lpstr>Training process for transformer</vt:lpstr>
      <vt:lpstr>Implementing Transformer</vt:lpstr>
      <vt:lpstr>Implementation Plan (1/4)</vt:lpstr>
      <vt:lpstr>Implementation Plan (2/4)</vt:lpstr>
      <vt:lpstr>Implementation Plan (3/4)</vt:lpstr>
      <vt:lpstr>Implementation Plan (4/4)</vt:lpstr>
      <vt:lpstr>PowerPoint Presentation</vt:lpstr>
      <vt:lpstr>Implementation Approach</vt:lpstr>
      <vt:lpstr>PowerPoint Presentation</vt:lpstr>
      <vt:lpstr>Implementation Plan (1/4)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 – Data Preprocessor Class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Implementation Plan (2/4)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Implementation Plan (3/4)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Implementation Plan (4/4)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Training</vt:lpstr>
      <vt:lpstr>Model artifacts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Implementing Transformer with  Python &amp; PyTorch   </dc:title>
  <dc:creator>Tan Nguyen Duong</dc:creator>
  <cp:lastModifiedBy>Tan Nguyen Duong</cp:lastModifiedBy>
  <cp:revision>31</cp:revision>
  <dcterms:created xsi:type="dcterms:W3CDTF">2024-02-20T20:54:33Z</dcterms:created>
  <dcterms:modified xsi:type="dcterms:W3CDTF">2024-02-28T22:42:27Z</dcterms:modified>
</cp:coreProperties>
</file>